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49" r:id="rId2"/>
    <p:sldId id="445" r:id="rId3"/>
    <p:sldId id="452" r:id="rId4"/>
    <p:sldId id="442" r:id="rId5"/>
    <p:sldId id="456" r:id="rId6"/>
    <p:sldId id="446" r:id="rId7"/>
    <p:sldId id="447" r:id="rId8"/>
    <p:sldId id="448" r:id="rId9"/>
    <p:sldId id="458" r:id="rId10"/>
    <p:sldId id="441" r:id="rId11"/>
    <p:sldId id="457" r:id="rId12"/>
    <p:sldId id="453" r:id="rId13"/>
    <p:sldId id="463" r:id="rId14"/>
    <p:sldId id="459" r:id="rId15"/>
    <p:sldId id="461" r:id="rId16"/>
    <p:sldId id="462" r:id="rId17"/>
    <p:sldId id="451" r:id="rId18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E36"/>
    <a:srgbClr val="941100"/>
    <a:srgbClr val="AB1500"/>
    <a:srgbClr val="42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81" autoAdjust="0"/>
    <p:restoredTop sz="86657"/>
  </p:normalViewPr>
  <p:slideViewPr>
    <p:cSldViewPr snapToGrid="0" snapToObjects="1">
      <p:cViewPr varScale="1">
        <p:scale>
          <a:sx n="86" d="100"/>
          <a:sy n="86" d="100"/>
        </p:scale>
        <p:origin x="200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403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FB68332-E796-4254-98F6-762EAC3B83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055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0395E-30E7-4C58-8929-2CC8FFFF51C6}" type="datetimeFigureOut">
              <a:rPr lang="en-US" smtClean="0"/>
              <a:t>12/13/22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AD76D-49F1-4ED0-AE3A-B0A6705D28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517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AD76D-49F1-4ED0-AE3A-B0A6705D289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865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700"/>
              </a:spcBef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E224-821D-664A-83FC-D92F0006E9E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321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E224-821D-664A-83FC-D92F0006E9E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100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E224-821D-664A-83FC-D92F0006E9E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28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E224-821D-664A-83FC-D92F0006E9E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072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E224-821D-664A-83FC-D92F0006E9E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206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E224-821D-664A-83FC-D92F0006E9E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739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E224-821D-664A-83FC-D92F0006E9E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52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AD76D-49F1-4ED0-AE3A-B0A6705D289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375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E224-821D-664A-83FC-D92F0006E9E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03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Crisis communications, research communications, </a:t>
            </a:r>
          </a:p>
          <a:p>
            <a:endParaRPr lang="en-US" dirty="0"/>
          </a:p>
          <a:p>
            <a:r>
              <a:rPr lang="en-US" dirty="0"/>
              <a:t>Internal – Inside UA newsletter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E224-821D-664A-83FC-D92F0006E9E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08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E224-821D-664A-83FC-D92F0006E9E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10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E224-821D-664A-83FC-D92F0006E9E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59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E224-821D-664A-83FC-D92F0006E9E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726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E224-821D-664A-83FC-D92F0006E9E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852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700"/>
              </a:spcBef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E224-821D-664A-83FC-D92F0006E9E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80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9480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8979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Page_V1.jpg">
            <a:extLst>
              <a:ext uri="{FF2B5EF4-FFF2-40B4-BE49-F238E27FC236}">
                <a16:creationId xmlns:a16="http://schemas.microsoft.com/office/drawing/2014/main" id="{976150C5-CB22-FE40-8EC3-B3E55B71B3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73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9411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872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872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872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872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872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tratcomm.ua.edu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28BAC-5586-E54B-86D4-6517885BF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45465"/>
            <a:ext cx="9144000" cy="188353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Division of</a:t>
            </a:r>
            <a:br>
              <a:rPr lang="en-US" b="1" dirty="0"/>
            </a:br>
            <a:r>
              <a:rPr lang="en-US" b="1" dirty="0"/>
              <a:t>Strategic Communications</a:t>
            </a:r>
            <a:br>
              <a:rPr lang="en-US" b="1" dirty="0"/>
            </a:br>
            <a:r>
              <a:rPr lang="en-US" b="1" dirty="0"/>
              <a:t>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EE60B2-9AF8-2E4F-87CA-9F83EDDB5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79902"/>
            <a:ext cx="8229600" cy="121810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4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498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7618"/>
            <a:ext cx="8229600" cy="625315"/>
          </a:xfrm>
        </p:spPr>
        <p:txBody>
          <a:bodyPr>
            <a:noAutofit/>
          </a:bodyPr>
          <a:lstStyle/>
          <a:p>
            <a:r>
              <a:rPr lang="en-US" b="1" dirty="0"/>
              <a:t>Strategic Communications</a:t>
            </a:r>
            <a:br>
              <a:rPr lang="en-US" b="1" dirty="0"/>
            </a:br>
            <a:r>
              <a:rPr lang="en-US" sz="2800" b="1" dirty="0"/>
              <a:t>University Branding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F1A176-DCF8-EBFE-E1BB-D9F031C06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064" y="2950305"/>
            <a:ext cx="2039889" cy="1620012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548B7F-91E7-E347-B2BD-E7853BE87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02375" y="1497330"/>
            <a:ext cx="2545854" cy="452596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6EFD4D-36EC-7643-A3AF-BC2E79A5D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88" y="1497330"/>
            <a:ext cx="254585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8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7618"/>
            <a:ext cx="8229600" cy="625315"/>
          </a:xfrm>
        </p:spPr>
        <p:txBody>
          <a:bodyPr>
            <a:noAutofit/>
          </a:bodyPr>
          <a:lstStyle/>
          <a:p>
            <a:r>
              <a:rPr lang="en-US" b="1" dirty="0"/>
              <a:t>Strategic Communications</a:t>
            </a:r>
            <a:br>
              <a:rPr lang="en-US" b="1" dirty="0"/>
            </a:br>
            <a:r>
              <a:rPr lang="en-US" sz="2800" b="1" dirty="0"/>
              <a:t>Recent Accomplishments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0" y="1662538"/>
            <a:ext cx="4181855" cy="3976983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en-US" sz="2400" b="1" dirty="0">
                <a:solidFill>
                  <a:srgbClr val="A51E36"/>
                </a:solidFill>
              </a:rPr>
              <a:t>31 Industry Awards</a:t>
            </a:r>
          </a:p>
          <a:p>
            <a:pPr>
              <a:spcBef>
                <a:spcPts val="800"/>
              </a:spcBef>
            </a:pPr>
            <a:r>
              <a:rPr lang="en-US" sz="2400" b="1" dirty="0"/>
              <a:t>18</a:t>
            </a:r>
            <a:r>
              <a:rPr lang="en-US" sz="2400" dirty="0"/>
              <a:t> AAF</a:t>
            </a:r>
          </a:p>
          <a:p>
            <a:pPr>
              <a:spcBef>
                <a:spcPts val="800"/>
              </a:spcBef>
            </a:pPr>
            <a:r>
              <a:rPr lang="en-US" sz="2400" b="1" dirty="0"/>
              <a:t>1 </a:t>
            </a:r>
            <a:r>
              <a:rPr lang="en-US" sz="2400" dirty="0"/>
              <a:t>Emmy</a:t>
            </a:r>
            <a:endParaRPr lang="en-US" sz="2400" b="1" dirty="0"/>
          </a:p>
          <a:p>
            <a:pPr>
              <a:spcBef>
                <a:spcPts val="800"/>
              </a:spcBef>
            </a:pPr>
            <a:r>
              <a:rPr lang="en-US" sz="2400" b="1" dirty="0"/>
              <a:t>4</a:t>
            </a:r>
            <a:r>
              <a:rPr lang="en-US" sz="2400" dirty="0"/>
              <a:t> PRCA</a:t>
            </a:r>
          </a:p>
          <a:p>
            <a:pPr>
              <a:spcBef>
                <a:spcPts val="800"/>
              </a:spcBef>
            </a:pPr>
            <a:r>
              <a:rPr lang="en-US" sz="2400" b="1" dirty="0"/>
              <a:t>5</a:t>
            </a:r>
            <a:r>
              <a:rPr lang="en-US" sz="2400" dirty="0"/>
              <a:t> </a:t>
            </a:r>
            <a:r>
              <a:rPr lang="en-US" sz="2400" dirty="0" err="1"/>
              <a:t>Telly</a:t>
            </a:r>
            <a:endParaRPr lang="en-US" sz="2400" dirty="0"/>
          </a:p>
          <a:p>
            <a:pPr>
              <a:spcBef>
                <a:spcPts val="800"/>
              </a:spcBef>
            </a:pPr>
            <a:r>
              <a:rPr lang="en-US" sz="2400" b="1" dirty="0"/>
              <a:t>3</a:t>
            </a:r>
            <a:r>
              <a:rPr lang="en-US" sz="2400" dirty="0"/>
              <a:t> CASE Circle of Excellence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0497C-5E21-77D4-87BF-798B15266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866" y="2342181"/>
            <a:ext cx="3369614" cy="240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75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7618"/>
            <a:ext cx="8229600" cy="625315"/>
          </a:xfrm>
        </p:spPr>
        <p:txBody>
          <a:bodyPr>
            <a:noAutofit/>
          </a:bodyPr>
          <a:lstStyle/>
          <a:p>
            <a:r>
              <a:rPr lang="en-US" b="1" dirty="0"/>
              <a:t>Strategic Communications</a:t>
            </a:r>
            <a:br>
              <a:rPr lang="en-US" b="1" dirty="0"/>
            </a:br>
            <a:r>
              <a:rPr lang="en-US" sz="2800" dirty="0"/>
              <a:t>Online Resources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49" y="1809482"/>
            <a:ext cx="4066441" cy="4134118"/>
          </a:xfrm>
        </p:spPr>
        <p:txBody>
          <a:bodyPr>
            <a:noAutofit/>
          </a:bodyPr>
          <a:lstStyle/>
          <a:p>
            <a:pPr lvl="1">
              <a:spcBef>
                <a:spcPts val="700"/>
              </a:spcBef>
            </a:pPr>
            <a:endParaRPr lang="en-US" sz="1200" dirty="0"/>
          </a:p>
          <a:p>
            <a:pPr marL="457200" lvl="1" indent="0" algn="ctr">
              <a:spcBef>
                <a:spcPts val="700"/>
              </a:spcBef>
              <a:buNone/>
            </a:pPr>
            <a:r>
              <a:rPr lang="en-US" sz="2800" b="1" dirty="0" err="1">
                <a:solidFill>
                  <a:srgbClr val="A51E3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Stratcomm.ua.edu</a:t>
            </a:r>
            <a:r>
              <a:rPr lang="en-US" sz="2800" b="1" dirty="0">
                <a:solidFill>
                  <a:srgbClr val="A51E3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sz="2800" b="1" dirty="0">
              <a:solidFill>
                <a:srgbClr val="A51E36"/>
              </a:solidFill>
            </a:endParaRPr>
          </a:p>
          <a:p>
            <a:pPr lvl="1">
              <a:spcBef>
                <a:spcPts val="700"/>
              </a:spcBef>
            </a:pPr>
            <a:endParaRPr lang="en-US" sz="1000" dirty="0"/>
          </a:p>
          <a:p>
            <a:pPr lvl="2">
              <a:spcBef>
                <a:spcPts val="700"/>
              </a:spcBef>
            </a:pPr>
            <a:r>
              <a:rPr lang="en-US" sz="1800" dirty="0"/>
              <a:t>Branding</a:t>
            </a:r>
          </a:p>
          <a:p>
            <a:pPr lvl="2">
              <a:spcBef>
                <a:spcPts val="700"/>
              </a:spcBef>
            </a:pPr>
            <a:r>
              <a:rPr lang="en-US" sz="1800" dirty="0"/>
              <a:t>Directories</a:t>
            </a:r>
          </a:p>
          <a:p>
            <a:pPr lvl="2">
              <a:spcBef>
                <a:spcPts val="700"/>
              </a:spcBef>
            </a:pPr>
            <a:r>
              <a:rPr lang="en-US" sz="1800" dirty="0"/>
              <a:t>Request Forms</a:t>
            </a:r>
          </a:p>
          <a:p>
            <a:pPr lvl="2">
              <a:spcBef>
                <a:spcPts val="700"/>
              </a:spcBef>
            </a:pPr>
            <a:r>
              <a:rPr lang="en-US" sz="1800" dirty="0"/>
              <a:t>Policies &amp; Guidelines</a:t>
            </a:r>
          </a:p>
        </p:txBody>
      </p:sp>
    </p:spTree>
    <p:extLst>
      <p:ext uri="{BB962C8B-B14F-4D97-AF65-F5344CB8AC3E}">
        <p14:creationId xmlns:p14="http://schemas.microsoft.com/office/powerpoint/2010/main" val="2611826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7618"/>
            <a:ext cx="8229600" cy="625315"/>
          </a:xfrm>
        </p:spPr>
        <p:txBody>
          <a:bodyPr>
            <a:noAutofit/>
          </a:bodyPr>
          <a:lstStyle/>
          <a:p>
            <a:r>
              <a:rPr lang="en-US" b="1" dirty="0"/>
              <a:t>Strategic Communications</a:t>
            </a:r>
            <a:br>
              <a:rPr lang="en-US" b="1" dirty="0"/>
            </a:br>
            <a:r>
              <a:rPr lang="en-US" sz="2800" b="1" dirty="0"/>
              <a:t>Web Governance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8A696C-8D51-08C9-E2D6-5F6ADEC31D15}"/>
              </a:ext>
            </a:extLst>
          </p:cNvPr>
          <p:cNvSpPr/>
          <p:nvPr/>
        </p:nvSpPr>
        <p:spPr>
          <a:xfrm>
            <a:off x="4999516" y="1496291"/>
            <a:ext cx="130624" cy="3087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12FCFE-FDF5-5D48-E657-98F595C282C1}"/>
              </a:ext>
            </a:extLst>
          </p:cNvPr>
          <p:cNvSpPr/>
          <p:nvPr/>
        </p:nvSpPr>
        <p:spPr>
          <a:xfrm>
            <a:off x="4951263" y="5316682"/>
            <a:ext cx="130624" cy="3087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403830-33A6-4C4F-B6C0-917CB503271E}"/>
              </a:ext>
            </a:extLst>
          </p:cNvPr>
          <p:cNvSpPr txBox="1">
            <a:spLocks/>
          </p:cNvSpPr>
          <p:nvPr/>
        </p:nvSpPr>
        <p:spPr>
          <a:xfrm>
            <a:off x="972273" y="1805049"/>
            <a:ext cx="7245752" cy="4030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872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872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872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872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872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800"/>
              </a:spcBef>
              <a:buFont typeface="Arial"/>
              <a:buNone/>
            </a:pPr>
            <a:r>
              <a:rPr lang="en-US" sz="2000" b="1" dirty="0">
                <a:solidFill>
                  <a:srgbClr val="941100"/>
                </a:solidFill>
              </a:rPr>
              <a:t>Web Policy</a:t>
            </a:r>
            <a:endParaRPr lang="en-US" sz="800" b="1" dirty="0">
              <a:solidFill>
                <a:srgbClr val="941100"/>
              </a:solidFill>
            </a:endParaRPr>
          </a:p>
          <a:p>
            <a:pPr>
              <a:spcBef>
                <a:spcPts val="800"/>
              </a:spcBef>
            </a:pPr>
            <a:r>
              <a:rPr lang="en-US" sz="1800" dirty="0"/>
              <a:t>Emphasis on public-facing informational &amp; representative websites</a:t>
            </a:r>
          </a:p>
          <a:p>
            <a:pPr>
              <a:spcBef>
                <a:spcPts val="800"/>
              </a:spcBef>
            </a:pPr>
            <a:r>
              <a:rPr lang="en-US" sz="1800" dirty="0"/>
              <a:t>“Official sites” – represent a University academic or business unit</a:t>
            </a:r>
          </a:p>
          <a:p>
            <a:pPr>
              <a:spcBef>
                <a:spcPts val="800"/>
              </a:spcBef>
            </a:pPr>
            <a:r>
              <a:rPr lang="en-US" sz="1800" dirty="0"/>
              <a:t>“Unofficial sites” – do not represent an official unit (ex: faculty personal pages)</a:t>
            </a:r>
          </a:p>
          <a:p>
            <a:pPr>
              <a:spcBef>
                <a:spcPts val="800"/>
              </a:spcBef>
            </a:pPr>
            <a:r>
              <a:rPr lang="en-US" sz="1800" dirty="0"/>
              <a:t>Handoff to guidelines for technical specifics</a:t>
            </a:r>
          </a:p>
        </p:txBody>
      </p:sp>
    </p:spTree>
    <p:extLst>
      <p:ext uri="{BB962C8B-B14F-4D97-AF65-F5344CB8AC3E}">
        <p14:creationId xmlns:p14="http://schemas.microsoft.com/office/powerpoint/2010/main" val="648454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7618"/>
            <a:ext cx="8229600" cy="625315"/>
          </a:xfrm>
        </p:spPr>
        <p:txBody>
          <a:bodyPr>
            <a:noAutofit/>
          </a:bodyPr>
          <a:lstStyle/>
          <a:p>
            <a:r>
              <a:rPr lang="en-US" b="1" dirty="0"/>
              <a:t>Strategic Communications</a:t>
            </a:r>
            <a:br>
              <a:rPr lang="en-US" b="1" dirty="0"/>
            </a:br>
            <a:r>
              <a:rPr lang="en-US" sz="2800" b="1" dirty="0"/>
              <a:t>Web Governance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8A696C-8D51-08C9-E2D6-5F6ADEC31D15}"/>
              </a:ext>
            </a:extLst>
          </p:cNvPr>
          <p:cNvSpPr/>
          <p:nvPr/>
        </p:nvSpPr>
        <p:spPr>
          <a:xfrm>
            <a:off x="4999516" y="1496291"/>
            <a:ext cx="130624" cy="3087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12FCFE-FDF5-5D48-E657-98F595C282C1}"/>
              </a:ext>
            </a:extLst>
          </p:cNvPr>
          <p:cNvSpPr/>
          <p:nvPr/>
        </p:nvSpPr>
        <p:spPr>
          <a:xfrm>
            <a:off x="4951263" y="5316682"/>
            <a:ext cx="130624" cy="3087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1EB9E-7ADB-614C-B52E-DA61467C8BD6}"/>
              </a:ext>
            </a:extLst>
          </p:cNvPr>
          <p:cNvSpPr/>
          <p:nvPr/>
        </p:nvSpPr>
        <p:spPr>
          <a:xfrm>
            <a:off x="609601" y="3742485"/>
            <a:ext cx="2415822" cy="13445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Branding Guidelines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80F52D-748F-FE4E-9A92-4EEE126FCFDE}"/>
              </a:ext>
            </a:extLst>
          </p:cNvPr>
          <p:cNvSpPr/>
          <p:nvPr/>
        </p:nvSpPr>
        <p:spPr>
          <a:xfrm>
            <a:off x="6050845" y="3742484"/>
            <a:ext cx="2415822" cy="13445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Developer Guidelines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1B435A-085E-664D-B087-DB4FA8220488}"/>
              </a:ext>
            </a:extLst>
          </p:cNvPr>
          <p:cNvSpPr/>
          <p:nvPr/>
        </p:nvSpPr>
        <p:spPr>
          <a:xfrm>
            <a:off x="3356165" y="1805049"/>
            <a:ext cx="2415822" cy="13445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Policy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752851F5-C807-2445-9CB7-E64C21A1A469}"/>
              </a:ext>
            </a:extLst>
          </p:cNvPr>
          <p:cNvCxnSpPr>
            <a:cxnSpLocks/>
          </p:cNvCxnSpPr>
          <p:nvPr/>
        </p:nvCxnSpPr>
        <p:spPr>
          <a:xfrm>
            <a:off x="4564076" y="3466493"/>
            <a:ext cx="1342049" cy="993422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4115C918-A2D7-EB49-BC93-EB53E7593CB3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11172" y="3466493"/>
            <a:ext cx="1460828" cy="993422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B2356F-AD5B-D74F-9F84-F36B2498DB01}"/>
              </a:ext>
            </a:extLst>
          </p:cNvPr>
          <p:cNvCxnSpPr/>
          <p:nvPr/>
        </p:nvCxnSpPr>
        <p:spPr>
          <a:xfrm>
            <a:off x="4564076" y="3149600"/>
            <a:ext cx="0" cy="3168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312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7618"/>
            <a:ext cx="8229600" cy="625315"/>
          </a:xfrm>
        </p:spPr>
        <p:txBody>
          <a:bodyPr>
            <a:noAutofit/>
          </a:bodyPr>
          <a:lstStyle/>
          <a:p>
            <a:r>
              <a:rPr lang="en-US" b="1" dirty="0"/>
              <a:t>Strategic Communications</a:t>
            </a:r>
            <a:br>
              <a:rPr lang="en-US" b="1" dirty="0"/>
            </a:br>
            <a:r>
              <a:rPr lang="en-US" sz="2800" b="1" dirty="0"/>
              <a:t>Web Developers Network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8A696C-8D51-08C9-E2D6-5F6ADEC31D15}"/>
              </a:ext>
            </a:extLst>
          </p:cNvPr>
          <p:cNvSpPr/>
          <p:nvPr/>
        </p:nvSpPr>
        <p:spPr>
          <a:xfrm>
            <a:off x="4999516" y="1496291"/>
            <a:ext cx="130624" cy="3087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12FCFE-FDF5-5D48-E657-98F595C282C1}"/>
              </a:ext>
            </a:extLst>
          </p:cNvPr>
          <p:cNvSpPr/>
          <p:nvPr/>
        </p:nvSpPr>
        <p:spPr>
          <a:xfrm>
            <a:off x="4951263" y="5316682"/>
            <a:ext cx="130624" cy="3087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403830-33A6-4C4F-B6C0-917CB503271E}"/>
              </a:ext>
            </a:extLst>
          </p:cNvPr>
          <p:cNvSpPr txBox="1">
            <a:spLocks/>
          </p:cNvSpPr>
          <p:nvPr/>
        </p:nvSpPr>
        <p:spPr>
          <a:xfrm>
            <a:off x="613458" y="1496291"/>
            <a:ext cx="8073342" cy="433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872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872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872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872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872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1800" dirty="0"/>
              <a:t>Developers across campus collaborate on University web framework</a:t>
            </a:r>
          </a:p>
          <a:p>
            <a:pPr>
              <a:spcBef>
                <a:spcPts val="800"/>
              </a:spcBef>
            </a:pPr>
            <a:r>
              <a:rPr lang="en-US" sz="1800" dirty="0"/>
              <a:t>15 active members from ~10 units</a:t>
            </a:r>
          </a:p>
          <a:p>
            <a:pPr>
              <a:spcBef>
                <a:spcPts val="800"/>
              </a:spcBef>
            </a:pPr>
            <a:r>
              <a:rPr lang="en-US" sz="1800" dirty="0"/>
              <a:t>Similar to an open-source community</a:t>
            </a:r>
          </a:p>
          <a:p>
            <a:pPr>
              <a:spcBef>
                <a:spcPts val="800"/>
              </a:spcBef>
            </a:pPr>
            <a:r>
              <a:rPr lang="en-US" sz="1800" dirty="0"/>
              <a:t>Expanding mission to include content professionals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17B390-1EB2-774A-B998-F8E7B05A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458" y="3665883"/>
            <a:ext cx="6564293" cy="1959557"/>
          </a:xfrm>
        </p:spPr>
        <p:txBody>
          <a:bodyPr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en-US" sz="2000" b="1" dirty="0">
                <a:solidFill>
                  <a:srgbClr val="941100"/>
                </a:solidFill>
              </a:rPr>
              <a:t>Web Forum</a:t>
            </a:r>
            <a:endParaRPr lang="en-US" sz="800" b="1" dirty="0">
              <a:solidFill>
                <a:srgbClr val="941100"/>
              </a:solidFill>
            </a:endParaRPr>
          </a:p>
          <a:p>
            <a:pPr>
              <a:spcBef>
                <a:spcPts val="800"/>
              </a:spcBef>
            </a:pPr>
            <a:r>
              <a:rPr lang="en-US" sz="1800" dirty="0"/>
              <a:t>Open agenda meetings conducted quarterly</a:t>
            </a:r>
          </a:p>
          <a:p>
            <a:pPr>
              <a:spcBef>
                <a:spcPts val="800"/>
              </a:spcBef>
            </a:pPr>
            <a:r>
              <a:rPr lang="en-US" sz="1800" dirty="0"/>
              <a:t>Open to all members of the campus community</a:t>
            </a:r>
          </a:p>
          <a:p>
            <a:pPr>
              <a:spcBef>
                <a:spcPts val="800"/>
              </a:spcBef>
            </a:pPr>
            <a:r>
              <a:rPr lang="en-US" sz="1800" dirty="0"/>
              <a:t>Agenda items submitted via email to </a:t>
            </a:r>
            <a:r>
              <a:rPr lang="en-US" sz="1800" dirty="0" err="1"/>
              <a:t>web@ua.edu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31913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7618"/>
            <a:ext cx="8229600" cy="625315"/>
          </a:xfrm>
        </p:spPr>
        <p:txBody>
          <a:bodyPr>
            <a:noAutofit/>
          </a:bodyPr>
          <a:lstStyle/>
          <a:p>
            <a:r>
              <a:rPr lang="en-US" b="1" dirty="0"/>
              <a:t>Strategic Communications</a:t>
            </a:r>
            <a:br>
              <a:rPr lang="en-US" b="1" dirty="0"/>
            </a:br>
            <a:r>
              <a:rPr lang="en-US" sz="2800" b="1" dirty="0"/>
              <a:t>Web Resources for Faculty &amp; Staff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8A696C-8D51-08C9-E2D6-5F6ADEC31D15}"/>
              </a:ext>
            </a:extLst>
          </p:cNvPr>
          <p:cNvSpPr/>
          <p:nvPr/>
        </p:nvSpPr>
        <p:spPr>
          <a:xfrm>
            <a:off x="4999516" y="1496291"/>
            <a:ext cx="130624" cy="3087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12FCFE-FDF5-5D48-E657-98F595C282C1}"/>
              </a:ext>
            </a:extLst>
          </p:cNvPr>
          <p:cNvSpPr/>
          <p:nvPr/>
        </p:nvSpPr>
        <p:spPr>
          <a:xfrm>
            <a:off x="4951263" y="5316682"/>
            <a:ext cx="130624" cy="3087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403830-33A6-4C4F-B6C0-917CB503271E}"/>
              </a:ext>
            </a:extLst>
          </p:cNvPr>
          <p:cNvSpPr txBox="1">
            <a:spLocks/>
          </p:cNvSpPr>
          <p:nvPr/>
        </p:nvSpPr>
        <p:spPr>
          <a:xfrm>
            <a:off x="613458" y="1496291"/>
            <a:ext cx="7917083" cy="433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872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872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872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872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872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1800" dirty="0"/>
              <a:t>Your college/division’s communicators</a:t>
            </a:r>
          </a:p>
          <a:p>
            <a:pPr>
              <a:spcBef>
                <a:spcPts val="800"/>
              </a:spcBef>
            </a:pPr>
            <a:r>
              <a:rPr lang="en-US" sz="1800" dirty="0"/>
              <a:t>UA </a:t>
            </a:r>
            <a:r>
              <a:rPr lang="en-US" sz="1800" dirty="0" err="1"/>
              <a:t>Wordpress</a:t>
            </a:r>
            <a:r>
              <a:rPr lang="en-US" sz="1800" dirty="0"/>
              <a:t> Themes</a:t>
            </a:r>
          </a:p>
          <a:p>
            <a:pPr>
              <a:spcBef>
                <a:spcPts val="800"/>
              </a:spcBef>
            </a:pPr>
            <a:r>
              <a:rPr lang="en-US" sz="1800" dirty="0"/>
              <a:t>CIT</a:t>
            </a:r>
          </a:p>
          <a:p>
            <a:pPr>
              <a:spcBef>
                <a:spcPts val="800"/>
              </a:spcBef>
            </a:pPr>
            <a:r>
              <a:rPr lang="en-US" sz="1800" dirty="0"/>
              <a:t>Web Branding Guidelines</a:t>
            </a:r>
          </a:p>
          <a:p>
            <a:pPr>
              <a:spcBef>
                <a:spcPts val="800"/>
              </a:spcBef>
            </a:pPr>
            <a:r>
              <a:rPr lang="en-US" sz="1800" dirty="0"/>
              <a:t>Web Forum</a:t>
            </a:r>
          </a:p>
          <a:p>
            <a:pPr>
              <a:spcBef>
                <a:spcPts val="800"/>
              </a:spcBef>
            </a:pPr>
            <a:r>
              <a:rPr lang="en-US" sz="1800" dirty="0" err="1"/>
              <a:t>Webtide</a:t>
            </a:r>
            <a:endParaRPr lang="en-US" sz="1800" dirty="0"/>
          </a:p>
          <a:p>
            <a:pPr>
              <a:spcBef>
                <a:spcPts val="80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99475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0F4981C-8E61-1CAE-7D6F-DB13A2747C33}"/>
              </a:ext>
            </a:extLst>
          </p:cNvPr>
          <p:cNvSpPr txBox="1"/>
          <p:nvPr/>
        </p:nvSpPr>
        <p:spPr>
          <a:xfrm>
            <a:off x="2107580" y="2207941"/>
            <a:ext cx="5062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941100"/>
                </a:solidFill>
              </a:rPr>
              <a:t>stratcomm.ua.edu</a:t>
            </a:r>
            <a:endParaRPr lang="en-US" sz="4000" b="1" dirty="0">
              <a:solidFill>
                <a:srgbClr val="9411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5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0A05F-A29A-F14B-9B4C-C6E454B36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Strategic Communications</a:t>
            </a:r>
            <a:br>
              <a:rPr lang="en-US" dirty="0"/>
            </a:br>
            <a:r>
              <a:rPr lang="en-US" sz="3100" dirty="0"/>
              <a:t>Our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AAC53-93CA-544A-BDEA-2806410A5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68" y="1600200"/>
            <a:ext cx="806233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We exist to tell The University of Alabama’s story in authentic, dynamic and strategic ways.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0C5B2A-D804-5946-9372-1E085B7FF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2526030"/>
            <a:ext cx="521208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68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0A05F-A29A-F14B-9B4C-C6E454B36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49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Strategic Communications</a:t>
            </a:r>
            <a:br>
              <a:rPr lang="en-US" dirty="0"/>
            </a:br>
            <a:r>
              <a:rPr lang="en-US" sz="3100" dirty="0"/>
              <a:t>About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AAC53-93CA-544A-BDEA-2806410A5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794" y="2385432"/>
            <a:ext cx="3010830" cy="271904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941100"/>
                </a:solidFill>
              </a:rPr>
              <a:t>Areas:</a:t>
            </a:r>
          </a:p>
          <a:p>
            <a:endParaRPr lang="en-US" sz="600" dirty="0"/>
          </a:p>
          <a:p>
            <a:r>
              <a:rPr lang="en-US" sz="2000" dirty="0"/>
              <a:t>Communications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000" dirty="0"/>
              <a:t>Marketing and Brand Strategy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681802-FE0D-924E-8093-FFFDB911FB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8889" y="2099476"/>
            <a:ext cx="4505092" cy="300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27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008" y="1616142"/>
            <a:ext cx="3834596" cy="4438186"/>
          </a:xfrm>
        </p:spPr>
        <p:txBody>
          <a:bodyPr>
            <a:no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en-US" sz="2000" b="1" dirty="0">
                <a:solidFill>
                  <a:srgbClr val="941100"/>
                </a:solidFill>
              </a:rPr>
              <a:t>Communications</a:t>
            </a:r>
          </a:p>
          <a:p>
            <a:pPr>
              <a:spcBef>
                <a:spcPts val="500"/>
              </a:spcBef>
            </a:pPr>
            <a:r>
              <a:rPr lang="en-US" sz="1800" dirty="0">
                <a:solidFill>
                  <a:srgbClr val="424242"/>
                </a:solidFill>
              </a:rPr>
              <a:t>Internal Communications</a:t>
            </a:r>
          </a:p>
          <a:p>
            <a:pPr lvl="1">
              <a:spcBef>
                <a:spcPts val="400"/>
              </a:spcBef>
            </a:pPr>
            <a:r>
              <a:rPr lang="en-US" sz="1400" dirty="0">
                <a:solidFill>
                  <a:srgbClr val="424242"/>
                </a:solidFill>
              </a:rPr>
              <a:t>Faculty/Staff</a:t>
            </a:r>
          </a:p>
          <a:p>
            <a:pPr lvl="1">
              <a:spcBef>
                <a:spcPts val="400"/>
              </a:spcBef>
            </a:pPr>
            <a:r>
              <a:rPr lang="en-US" sz="1400" dirty="0">
                <a:solidFill>
                  <a:srgbClr val="424242"/>
                </a:solidFill>
              </a:rPr>
              <a:t>Students</a:t>
            </a:r>
          </a:p>
          <a:p>
            <a:pPr lvl="1">
              <a:spcBef>
                <a:spcPts val="400"/>
              </a:spcBef>
            </a:pPr>
            <a:r>
              <a:rPr lang="en-US" sz="1400" dirty="0">
                <a:solidFill>
                  <a:srgbClr val="424242"/>
                </a:solidFill>
              </a:rPr>
              <a:t>Parents &amp; Families</a:t>
            </a:r>
          </a:p>
          <a:p>
            <a:pPr>
              <a:spcBef>
                <a:spcPts val="500"/>
              </a:spcBef>
            </a:pPr>
            <a:r>
              <a:rPr lang="en-US" sz="1800" dirty="0">
                <a:solidFill>
                  <a:srgbClr val="424242"/>
                </a:solidFill>
              </a:rPr>
              <a:t>External Communications</a:t>
            </a:r>
          </a:p>
          <a:p>
            <a:pPr lvl="1">
              <a:spcBef>
                <a:spcPts val="400"/>
              </a:spcBef>
            </a:pPr>
            <a:r>
              <a:rPr lang="en-US" sz="1400" dirty="0">
                <a:solidFill>
                  <a:srgbClr val="424242"/>
                </a:solidFill>
              </a:rPr>
              <a:t>Media </a:t>
            </a:r>
          </a:p>
          <a:p>
            <a:pPr lvl="1">
              <a:spcBef>
                <a:spcPts val="400"/>
              </a:spcBef>
            </a:pPr>
            <a:r>
              <a:rPr lang="en-US" sz="1400" dirty="0">
                <a:solidFill>
                  <a:srgbClr val="424242"/>
                </a:solidFill>
              </a:rPr>
              <a:t>Alumni &amp; Donors</a:t>
            </a:r>
          </a:p>
          <a:p>
            <a:pPr lvl="1">
              <a:spcBef>
                <a:spcPts val="400"/>
              </a:spcBef>
            </a:pPr>
            <a:r>
              <a:rPr lang="en-US" sz="1400" dirty="0">
                <a:solidFill>
                  <a:srgbClr val="424242"/>
                </a:solidFill>
              </a:rPr>
              <a:t>Prospective Students &amp; Families</a:t>
            </a:r>
          </a:p>
          <a:p>
            <a:pPr lvl="1">
              <a:spcBef>
                <a:spcPts val="400"/>
              </a:spcBef>
            </a:pPr>
            <a:r>
              <a:rPr lang="en-US" sz="1400" dirty="0">
                <a:solidFill>
                  <a:srgbClr val="424242"/>
                </a:solidFill>
              </a:rPr>
              <a:t>General Public</a:t>
            </a:r>
          </a:p>
          <a:p>
            <a:pPr>
              <a:spcBef>
                <a:spcPts val="400"/>
              </a:spcBef>
            </a:pPr>
            <a:r>
              <a:rPr lang="en-US" sz="1800" dirty="0">
                <a:solidFill>
                  <a:srgbClr val="424242"/>
                </a:solidFill>
              </a:rPr>
              <a:t>Crisis Communications</a:t>
            </a:r>
          </a:p>
          <a:p>
            <a:pPr>
              <a:spcBef>
                <a:spcPts val="500"/>
              </a:spcBef>
            </a:pPr>
            <a:r>
              <a:rPr lang="en-US" sz="1800" dirty="0">
                <a:solidFill>
                  <a:srgbClr val="424242"/>
                </a:solidFill>
              </a:rPr>
              <a:t>Web Strategy</a:t>
            </a:r>
          </a:p>
          <a:p>
            <a:pPr>
              <a:spcBef>
                <a:spcPts val="500"/>
              </a:spcBef>
            </a:pPr>
            <a:r>
              <a:rPr lang="en-US" sz="1800" dirty="0">
                <a:solidFill>
                  <a:srgbClr val="424242"/>
                </a:solidFill>
              </a:rPr>
              <a:t>Presidential Communications</a:t>
            </a:r>
          </a:p>
          <a:p>
            <a:pPr>
              <a:spcBef>
                <a:spcPts val="500"/>
              </a:spcBef>
            </a:pPr>
            <a:r>
              <a:rPr lang="en-US" sz="1800" dirty="0">
                <a:solidFill>
                  <a:srgbClr val="424242"/>
                </a:solidFill>
              </a:rPr>
              <a:t>Open Records </a:t>
            </a:r>
          </a:p>
          <a:p>
            <a:pPr marL="0" indent="0">
              <a:spcBef>
                <a:spcPts val="500"/>
              </a:spcBef>
              <a:buNone/>
            </a:pPr>
            <a:endParaRPr lang="en-US" sz="2000" dirty="0">
              <a:solidFill>
                <a:srgbClr val="42424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8C4B87-F4B4-7544-BB4E-ABE74BFE14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7054" y="1742259"/>
            <a:ext cx="3178100" cy="40395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A0A63E1-FA35-AA45-B386-C12C91766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49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Strategic Communications</a:t>
            </a:r>
            <a:br>
              <a:rPr lang="en-US" dirty="0"/>
            </a:br>
            <a:r>
              <a:rPr lang="en-US" sz="3100" dirty="0"/>
              <a:t>About Us</a:t>
            </a:r>
          </a:p>
        </p:txBody>
      </p:sp>
    </p:spTree>
    <p:extLst>
      <p:ext uri="{BB962C8B-B14F-4D97-AF65-F5344CB8AC3E}">
        <p14:creationId xmlns:p14="http://schemas.microsoft.com/office/powerpoint/2010/main" val="1908364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008" y="1616142"/>
            <a:ext cx="3834596" cy="4438186"/>
          </a:xfrm>
        </p:spPr>
        <p:txBody>
          <a:bodyPr>
            <a:no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en-US" sz="2000" b="1" dirty="0">
                <a:solidFill>
                  <a:srgbClr val="941100"/>
                </a:solidFill>
              </a:rPr>
              <a:t>Communications:</a:t>
            </a:r>
            <a:br>
              <a:rPr lang="en-US" sz="2000" b="1" dirty="0">
                <a:solidFill>
                  <a:srgbClr val="941100"/>
                </a:solidFill>
              </a:rPr>
            </a:br>
            <a:endParaRPr lang="en-US" sz="800" b="1" dirty="0">
              <a:solidFill>
                <a:srgbClr val="941100"/>
              </a:solidFill>
            </a:endParaRPr>
          </a:p>
          <a:p>
            <a:pPr>
              <a:spcBef>
                <a:spcPts val="500"/>
              </a:spcBef>
            </a:pPr>
            <a:r>
              <a:rPr lang="en-US" sz="1800" i="1" dirty="0">
                <a:solidFill>
                  <a:srgbClr val="424242"/>
                </a:solidFill>
              </a:rPr>
              <a:t>Inside UA </a:t>
            </a:r>
            <a:r>
              <a:rPr lang="en-US" sz="1800" dirty="0">
                <a:solidFill>
                  <a:srgbClr val="424242"/>
                </a:solidFill>
              </a:rPr>
              <a:t>newsletters</a:t>
            </a:r>
          </a:p>
          <a:p>
            <a:pPr>
              <a:spcBef>
                <a:spcPts val="500"/>
              </a:spcBef>
            </a:pPr>
            <a:r>
              <a:rPr lang="en-US" sz="1800" dirty="0" err="1">
                <a:solidFill>
                  <a:srgbClr val="424242"/>
                </a:solidFill>
              </a:rPr>
              <a:t>NEWS.ua.edu</a:t>
            </a:r>
            <a:endParaRPr lang="en-US" sz="1800" dirty="0">
              <a:solidFill>
                <a:srgbClr val="424242"/>
              </a:solidFill>
            </a:endParaRPr>
          </a:p>
          <a:p>
            <a:pPr>
              <a:spcBef>
                <a:spcPts val="500"/>
              </a:spcBef>
            </a:pPr>
            <a:r>
              <a:rPr lang="en-US" sz="1800" dirty="0">
                <a:solidFill>
                  <a:srgbClr val="424242"/>
                </a:solidFill>
              </a:rPr>
              <a:t>Merit – student news</a:t>
            </a:r>
          </a:p>
          <a:p>
            <a:pPr>
              <a:spcBef>
                <a:spcPts val="500"/>
              </a:spcBef>
            </a:pPr>
            <a:r>
              <a:rPr lang="en-US" sz="1800" dirty="0">
                <a:solidFill>
                  <a:srgbClr val="424242"/>
                </a:solidFill>
              </a:rPr>
              <a:t>92.5 UA Info Radio</a:t>
            </a:r>
          </a:p>
          <a:p>
            <a:pPr>
              <a:spcBef>
                <a:spcPts val="500"/>
              </a:spcBef>
            </a:pPr>
            <a:r>
              <a:rPr lang="en-US" sz="1800" dirty="0">
                <a:solidFill>
                  <a:srgbClr val="424242"/>
                </a:solidFill>
              </a:rPr>
              <a:t>On-hold messaging</a:t>
            </a:r>
          </a:p>
          <a:p>
            <a:pPr>
              <a:spcBef>
                <a:spcPts val="500"/>
              </a:spcBef>
            </a:pPr>
            <a:r>
              <a:rPr lang="en-US" sz="1800" dirty="0">
                <a:solidFill>
                  <a:srgbClr val="424242"/>
                </a:solidFill>
              </a:rPr>
              <a:t>UA Alerts</a:t>
            </a:r>
          </a:p>
          <a:p>
            <a:pPr>
              <a:spcBef>
                <a:spcPts val="500"/>
              </a:spcBef>
            </a:pPr>
            <a:r>
              <a:rPr lang="en-US" sz="1800" dirty="0">
                <a:solidFill>
                  <a:srgbClr val="424242"/>
                </a:solidFill>
              </a:rPr>
              <a:t>UA Safety App</a:t>
            </a:r>
          </a:p>
          <a:p>
            <a:pPr>
              <a:spcBef>
                <a:spcPts val="500"/>
              </a:spcBef>
            </a:pPr>
            <a:r>
              <a:rPr lang="en-US" sz="1800" dirty="0">
                <a:solidFill>
                  <a:srgbClr val="424242"/>
                </a:solidFill>
              </a:rPr>
              <a:t>Research Magazine</a:t>
            </a:r>
          </a:p>
          <a:p>
            <a:pPr>
              <a:spcBef>
                <a:spcPts val="500"/>
              </a:spcBef>
            </a:pPr>
            <a:r>
              <a:rPr lang="en-US" sz="1800" dirty="0">
                <a:solidFill>
                  <a:srgbClr val="424242"/>
                </a:solidFill>
              </a:rPr>
              <a:t>Year in Review</a:t>
            </a:r>
          </a:p>
          <a:p>
            <a:pPr>
              <a:spcBef>
                <a:spcPts val="500"/>
              </a:spcBef>
            </a:pPr>
            <a:endParaRPr lang="en-US" sz="1400" dirty="0">
              <a:solidFill>
                <a:srgbClr val="424242"/>
              </a:solidFill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2000" dirty="0">
              <a:solidFill>
                <a:srgbClr val="424242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0A63E1-FA35-AA45-B386-C12C91766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49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Strategic Communications</a:t>
            </a:r>
            <a:br>
              <a:rPr lang="en-US" dirty="0"/>
            </a:br>
            <a:r>
              <a:rPr lang="en-US" sz="3100" dirty="0"/>
              <a:t>About 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88BA1-5CA6-F4AD-687A-4BCB0667E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798" y="1722505"/>
            <a:ext cx="2208185" cy="362571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1CFA16-0197-306A-BC55-DDBA550C7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17" y="141763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A30F72A-2F10-B858-0657-CB4DBF27E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982" y="3972917"/>
            <a:ext cx="1109412" cy="137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191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916" y="1810294"/>
            <a:ext cx="3132069" cy="3869474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941100"/>
                </a:solidFill>
              </a:rPr>
              <a:t>Marketing &amp;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941100"/>
                </a:solidFill>
              </a:rPr>
              <a:t>Brand Strategy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Marketing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Design &amp; Production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Photography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Video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Social Media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Brand Strategy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Ceremonies &amp; Events (commencement)</a:t>
            </a:r>
          </a:p>
          <a:p>
            <a:pPr marL="457200" lvl="1" indent="0">
              <a:spcBef>
                <a:spcPts val="600"/>
              </a:spcBef>
              <a:buNone/>
            </a:pPr>
            <a:endParaRPr lang="en-US" sz="1200" dirty="0">
              <a:solidFill>
                <a:srgbClr val="42424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6BD75-C42A-EE42-966B-05A648D4D9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239" y="2172473"/>
            <a:ext cx="4357365" cy="28601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31BCB60-BB57-2B4A-AC05-258687D1A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Strategic Communications</a:t>
            </a:r>
            <a:br>
              <a:rPr lang="en-US" dirty="0"/>
            </a:br>
            <a:r>
              <a:rPr lang="en-US" sz="3100" dirty="0"/>
              <a:t>About Us</a:t>
            </a:r>
          </a:p>
        </p:txBody>
      </p:sp>
    </p:spTree>
    <p:extLst>
      <p:ext uri="{BB962C8B-B14F-4D97-AF65-F5344CB8AC3E}">
        <p14:creationId xmlns:p14="http://schemas.microsoft.com/office/powerpoint/2010/main" val="4165901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7618"/>
            <a:ext cx="8229600" cy="625315"/>
          </a:xfrm>
        </p:spPr>
        <p:txBody>
          <a:bodyPr>
            <a:noAutofit/>
          </a:bodyPr>
          <a:lstStyle/>
          <a:p>
            <a:r>
              <a:rPr lang="en-US" b="1" dirty="0"/>
              <a:t>Strategic 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916" y="1661531"/>
            <a:ext cx="4693953" cy="3742137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941100"/>
                </a:solidFill>
              </a:rPr>
              <a:t>Key Partners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Admissions (Student Recruitment)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solidFill>
                  <a:srgbClr val="424242"/>
                </a:solidFill>
              </a:rPr>
              <a:t>Undergraduate Admissions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solidFill>
                  <a:srgbClr val="424242"/>
                </a:solidFill>
              </a:rPr>
              <a:t>Graduate School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solidFill>
                  <a:srgbClr val="424242"/>
                </a:solidFill>
              </a:rPr>
              <a:t>UA Online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Advancement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Academic Affairs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Student Life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President’s Office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UA System Office</a:t>
            </a:r>
          </a:p>
          <a:p>
            <a:pPr marL="457200" lvl="1" indent="0">
              <a:spcBef>
                <a:spcPts val="600"/>
              </a:spcBef>
              <a:buNone/>
            </a:pPr>
            <a:endParaRPr lang="en-US" sz="1200" dirty="0">
              <a:solidFill>
                <a:srgbClr val="424242"/>
              </a:solidFill>
            </a:endParaRPr>
          </a:p>
        </p:txBody>
      </p:sp>
      <p:pic>
        <p:nvPicPr>
          <p:cNvPr id="10" name="Picture 9" descr="A person holding a sign&#10;&#10;Description automatically generated">
            <a:extLst>
              <a:ext uri="{FF2B5EF4-FFF2-40B4-BE49-F238E27FC236}">
                <a16:creationId xmlns:a16="http://schemas.microsoft.com/office/drawing/2014/main" id="{69378E2B-2DA1-4341-92F9-CE4C13373E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2869" y="1616927"/>
            <a:ext cx="2630263" cy="374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13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7618"/>
            <a:ext cx="8229600" cy="625315"/>
          </a:xfrm>
        </p:spPr>
        <p:txBody>
          <a:bodyPr>
            <a:noAutofit/>
          </a:bodyPr>
          <a:lstStyle/>
          <a:p>
            <a:r>
              <a:rPr lang="en-US" b="1" dirty="0"/>
              <a:t>Strategic 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916" y="1594623"/>
            <a:ext cx="4157982" cy="4226313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941100"/>
                </a:solidFill>
              </a:rPr>
              <a:t>Other Partners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Athletics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Research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Alumni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Community Affairs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Legal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Finance &amp; Operations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DEI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Faculty Senate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424242"/>
                </a:solidFill>
              </a:rPr>
              <a:t>SGA</a:t>
            </a:r>
          </a:p>
          <a:p>
            <a:pPr marL="0" indent="0">
              <a:spcBef>
                <a:spcPts val="600"/>
              </a:spcBef>
              <a:buNone/>
            </a:pPr>
            <a:endParaRPr lang="en-US" sz="1600" dirty="0">
              <a:solidFill>
                <a:srgbClr val="424242"/>
              </a:solidFill>
            </a:endParaRPr>
          </a:p>
          <a:p>
            <a:pPr marL="457200" lvl="1" indent="0">
              <a:spcBef>
                <a:spcPts val="600"/>
              </a:spcBef>
              <a:buNone/>
            </a:pPr>
            <a:endParaRPr lang="en-US" sz="1200" dirty="0">
              <a:solidFill>
                <a:srgbClr val="42424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4FBC23-132E-6C4A-9206-F4F9BCDEC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377" y="1719338"/>
            <a:ext cx="5122890" cy="340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58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7618"/>
            <a:ext cx="8229600" cy="1187005"/>
          </a:xfrm>
        </p:spPr>
        <p:txBody>
          <a:bodyPr>
            <a:noAutofit/>
          </a:bodyPr>
          <a:lstStyle/>
          <a:p>
            <a:r>
              <a:rPr lang="en-US" b="1" dirty="0"/>
              <a:t>Strategic Communications</a:t>
            </a:r>
            <a:br>
              <a:rPr lang="en-US" b="1" dirty="0"/>
            </a:br>
            <a:r>
              <a:rPr lang="en-US" sz="2800" b="1" dirty="0"/>
              <a:t>Campus Collaboration Networks</a:t>
            </a:r>
          </a:p>
        </p:txBody>
      </p:sp>
      <p:pic>
        <p:nvPicPr>
          <p:cNvPr id="2050" name="Picture 2" descr="Campus Communicators listen to a presentation">
            <a:extLst>
              <a:ext uri="{FF2B5EF4-FFF2-40B4-BE49-F238E27FC236}">
                <a16:creationId xmlns:a16="http://schemas.microsoft.com/office/drawing/2014/main" id="{400B60DD-6FC1-D610-16FC-0D71A3EE2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66" y="1898254"/>
            <a:ext cx="2071398" cy="13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student taking a photo of Denny Chimes with a phone.">
            <a:extLst>
              <a:ext uri="{FF2B5EF4-FFF2-40B4-BE49-F238E27FC236}">
                <a16:creationId xmlns:a16="http://schemas.microsoft.com/office/drawing/2014/main" id="{1F92132F-75C7-950C-8AD0-8720393FB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94" y="1853344"/>
            <a:ext cx="2239122" cy="149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335419-510F-F129-7953-2C2D37175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603" y="3884718"/>
            <a:ext cx="2349723" cy="15664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7A2F9F-0F7D-CE9E-4459-C0F9D791B641}"/>
              </a:ext>
            </a:extLst>
          </p:cNvPr>
          <p:cNvSpPr txBox="1"/>
          <p:nvPr/>
        </p:nvSpPr>
        <p:spPr>
          <a:xfrm>
            <a:off x="1048205" y="3323790"/>
            <a:ext cx="2519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Campus Communicators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9F2E5-7C12-9A14-D590-D329EF633C49}"/>
              </a:ext>
            </a:extLst>
          </p:cNvPr>
          <p:cNvSpPr txBox="1"/>
          <p:nvPr/>
        </p:nvSpPr>
        <p:spPr>
          <a:xfrm>
            <a:off x="5391038" y="3341080"/>
            <a:ext cx="2519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Trending Tide – Social Media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4D1E16-2874-81E5-DE11-C13059D981EE}"/>
              </a:ext>
            </a:extLst>
          </p:cNvPr>
          <p:cNvSpPr txBox="1"/>
          <p:nvPr/>
        </p:nvSpPr>
        <p:spPr>
          <a:xfrm>
            <a:off x="3404301" y="5476945"/>
            <a:ext cx="2519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Web Developers</a:t>
            </a:r>
          </a:p>
        </p:txBody>
      </p:sp>
    </p:spTree>
    <p:extLst>
      <p:ext uri="{BB962C8B-B14F-4D97-AF65-F5344CB8AC3E}">
        <p14:creationId xmlns:p14="http://schemas.microsoft.com/office/powerpoint/2010/main" val="4182195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8">
      <a:dk1>
        <a:srgbClr val="424242"/>
      </a:dk1>
      <a:lt1>
        <a:srgbClr val="FFFFFF"/>
      </a:lt1>
      <a:dk2>
        <a:srgbClr val="1F497D"/>
      </a:dk2>
      <a:lt2>
        <a:srgbClr val="EEECE1"/>
      </a:lt2>
      <a:accent1>
        <a:srgbClr val="5E5E5E"/>
      </a:accent1>
      <a:accent2>
        <a:srgbClr val="9411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21246</TotalTime>
  <Words>414</Words>
  <Application>Microsoft Macintosh PowerPoint</Application>
  <PresentationFormat>On-screen Show (4:3)</PresentationFormat>
  <Paragraphs>133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Century Gothic</vt:lpstr>
      <vt:lpstr>Office Theme</vt:lpstr>
      <vt:lpstr>Division of Strategic Communications Update</vt:lpstr>
      <vt:lpstr>Strategic Communications Our Mission</vt:lpstr>
      <vt:lpstr>Strategic Communications About Us</vt:lpstr>
      <vt:lpstr>Strategic Communications About Us</vt:lpstr>
      <vt:lpstr>Strategic Communications About Us</vt:lpstr>
      <vt:lpstr>Strategic Communications About Us</vt:lpstr>
      <vt:lpstr>Strategic Communications</vt:lpstr>
      <vt:lpstr>Strategic Communications</vt:lpstr>
      <vt:lpstr>Strategic Communications Campus Collaboration Networks</vt:lpstr>
      <vt:lpstr>Strategic Communications University Branding</vt:lpstr>
      <vt:lpstr>Strategic Communications Recent Accomplishments </vt:lpstr>
      <vt:lpstr>Strategic Communications Online Resources</vt:lpstr>
      <vt:lpstr>Strategic Communications Web Governance</vt:lpstr>
      <vt:lpstr>Strategic Communications Web Governance</vt:lpstr>
      <vt:lpstr>Strategic Communications Web Developers Network</vt:lpstr>
      <vt:lpstr>Strategic Communications Web Resources for Faculty &amp; Staff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</dc:creator>
  <cp:lastModifiedBy>Chapman Greer</cp:lastModifiedBy>
  <cp:revision>356</cp:revision>
  <cp:lastPrinted>2018-01-31T16:23:33Z</cp:lastPrinted>
  <dcterms:created xsi:type="dcterms:W3CDTF">2016-10-09T01:50:25Z</dcterms:created>
  <dcterms:modified xsi:type="dcterms:W3CDTF">2022-12-13T10:11:30Z</dcterms:modified>
</cp:coreProperties>
</file>