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10" r:id="rId3"/>
    <p:sldId id="284" r:id="rId4"/>
    <p:sldId id="309" r:id="rId5"/>
    <p:sldId id="311" r:id="rId6"/>
    <p:sldId id="312" r:id="rId7"/>
    <p:sldId id="314" r:id="rId8"/>
    <p:sldId id="31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6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82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48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087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8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22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6248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929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4257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9414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2009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825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089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05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9868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367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9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5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35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8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43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120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19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557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4AA91-FD3C-DD48-98FF-3EF1600190B6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47B93-69FD-6B43-B1F5-006C2D82D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128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9DAD-6289-2245-8E71-49595A8A8D8D}" type="datetimeFigureOut">
              <a:rPr lang="en-US" smtClean="0"/>
              <a:t>2/22/23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47E1C-9010-6C45-945C-B4FCF2F3C8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005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ounseling.sa.ua.ed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counseling.sa.ua.edu/programs/outreach-resources/" TargetMode="External"/><Relationship Id="rId3" Type="http://schemas.openxmlformats.org/officeDocument/2006/relationships/hyperlink" Target="https://counseling.sa.ua.edu/counseling/" TargetMode="External"/><Relationship Id="rId7" Type="http://schemas.openxmlformats.org/officeDocument/2006/relationships/hyperlink" Target="https://counseling.sa.ua.edu/helpingstudent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unseling.sa.ua.edu/tide-against-suicide/" TargetMode="External"/><Relationship Id="rId5" Type="http://schemas.openxmlformats.org/officeDocument/2006/relationships/hyperlink" Target="https://counseling.sa.ua.edu/tide-against-suicide/prevention-training/" TargetMode="External"/><Relationship Id="rId4" Type="http://schemas.openxmlformats.org/officeDocument/2006/relationships/hyperlink" Target="https://counseling.sa.ua.edu/counseling/support-groups/" TargetMode="External"/><Relationship Id="rId9" Type="http://schemas.openxmlformats.org/officeDocument/2006/relationships/hyperlink" Target="https://counseling.sa.ua.edu/programs/outreach-program-request-for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ounseling.sa.ua.edu/resources/" TargetMode="External"/><Relationship Id="rId7" Type="http://schemas.openxmlformats.org/officeDocument/2006/relationships/hyperlink" Target="https://counseling.sa.ua.edu/counseling/free-online-self-help-ua-students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ounseling.sa.ua.edu/resources/togetherall/" TargetMode="External"/><Relationship Id="rId5" Type="http://schemas.openxmlformats.org/officeDocument/2006/relationships/hyperlink" Target="https://counseling.sa.ua.edu/counseling/referral-resources-off-campus/" TargetMode="External"/><Relationship Id="rId4" Type="http://schemas.openxmlformats.org/officeDocument/2006/relationships/hyperlink" Target="https://counseling.sa.ua.edu/counseling/mentalhealth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cris.sa.ua.edu/" TargetMode="External"/><Relationship Id="rId3" Type="http://schemas.openxmlformats.org/officeDocument/2006/relationships/hyperlink" Target="https://umc.ua.edu/" TargetMode="External"/><Relationship Id="rId7" Type="http://schemas.openxmlformats.org/officeDocument/2006/relationships/hyperlink" Target="https://wgrc.sa.ua.edu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dfs.ches.ua.edu/capstone-family-therapy-clinic.html" TargetMode="External"/><Relationship Id="rId5" Type="http://schemas.openxmlformats.org/officeDocument/2006/relationships/hyperlink" Target="https://psychologyclinic.ua.edu/" TargetMode="External"/><Relationship Id="rId4" Type="http://schemas.openxmlformats.org/officeDocument/2006/relationships/hyperlink" Target="https://cchs.ua.edu/shc/services/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bamacares.sa.ua.edu/behavior-intervention-team-bit/refer-a-student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UA PowerpointTemp-Title6.82715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81200" y="1764987"/>
            <a:ext cx="8229600" cy="21758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prstClr val="white">
                    <a:lumMod val="95000"/>
                  </a:prstClr>
                </a:solidFill>
                <a:latin typeface="Calibri"/>
              </a:rPr>
              <a:t>Counseling Center</a:t>
            </a:r>
          </a:p>
          <a:p>
            <a:r>
              <a:rPr lang="en-US" dirty="0">
                <a:solidFill>
                  <a:prstClr val="white">
                    <a:lumMod val="95000"/>
                  </a:prstClr>
                </a:solidFill>
                <a:latin typeface="Calibri"/>
              </a:rPr>
              <a:t>(205)348-3863</a:t>
            </a:r>
          </a:p>
          <a:p>
            <a:r>
              <a:rPr lang="en-US" dirty="0">
                <a:solidFill>
                  <a:prstClr val="white">
                    <a:lumMod val="95000"/>
                  </a:prstClr>
                </a:solidFill>
                <a:latin typeface="Calibri"/>
              </a:rPr>
              <a:t>counseling.ua.edu</a:t>
            </a:r>
          </a:p>
          <a:p>
            <a:r>
              <a:rPr lang="en-US" dirty="0">
                <a:solidFill>
                  <a:prstClr val="white">
                    <a:lumMod val="95000"/>
                  </a:prstClr>
                </a:solidFill>
                <a:latin typeface="Calibri"/>
              </a:rPr>
              <a:t>February 21, 2023</a:t>
            </a:r>
          </a:p>
        </p:txBody>
      </p:sp>
    </p:spTree>
    <p:extLst>
      <p:ext uri="{BB962C8B-B14F-4D97-AF65-F5344CB8AC3E}">
        <p14:creationId xmlns:p14="http://schemas.microsoft.com/office/powerpoint/2010/main" val="2014542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Overview of Counseling Center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9809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Mission:  help University of Alabama students achieve academic success and personal growth through quality counseling and psychological services, outreach, consultative services, and the training of mental health professionals. 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3"/>
              </a:rPr>
              <a:t>counseling.sa.ua.edu</a:t>
            </a:r>
            <a:endParaRPr lang="en-US" dirty="0"/>
          </a:p>
          <a:p>
            <a:pPr marL="0" indent="0" algn="ctr">
              <a:buNone/>
            </a:pPr>
            <a:r>
              <a:rPr lang="en-US" dirty="0"/>
              <a:t>(205)348-3863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945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Counseling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3"/>
              </a:rPr>
              <a:t>Individual Therapy, same-day consults, referrals</a:t>
            </a:r>
            <a:endParaRPr lang="en-US" dirty="0"/>
          </a:p>
          <a:p>
            <a:r>
              <a:rPr lang="en-US" dirty="0">
                <a:hlinkClick r:id="rId4"/>
              </a:rPr>
              <a:t>Support Groups</a:t>
            </a:r>
            <a:endParaRPr lang="en-US" dirty="0"/>
          </a:p>
          <a:p>
            <a:r>
              <a:rPr lang="en-US" dirty="0">
                <a:hlinkClick r:id="rId5"/>
              </a:rPr>
              <a:t>Training 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Tide Against Suicide</a:t>
            </a:r>
            <a:endParaRPr lang="en-US" dirty="0"/>
          </a:p>
          <a:p>
            <a:r>
              <a:rPr lang="en-US" dirty="0">
                <a:hlinkClick r:id="rId3"/>
              </a:rPr>
              <a:t>Crisis Intervention</a:t>
            </a:r>
            <a:endParaRPr lang="en-US" dirty="0"/>
          </a:p>
          <a:p>
            <a:r>
              <a:rPr lang="en-US" dirty="0">
                <a:hlinkClick r:id="rId7"/>
              </a:rPr>
              <a:t>Consultation</a:t>
            </a:r>
            <a:endParaRPr lang="en-US" dirty="0"/>
          </a:p>
          <a:p>
            <a:r>
              <a:rPr lang="en-US" dirty="0">
                <a:hlinkClick r:id="rId8"/>
              </a:rPr>
              <a:t>Outreach presentations</a:t>
            </a:r>
            <a:endParaRPr lang="en-US" dirty="0"/>
          </a:p>
          <a:p>
            <a:pPr lvl="1"/>
            <a:r>
              <a:rPr lang="en-US" dirty="0">
                <a:hlinkClick r:id="rId9"/>
              </a:rPr>
              <a:t>Request form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0633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Counseling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Self-help resources</a:t>
            </a:r>
          </a:p>
          <a:p>
            <a:pPr lvl="1"/>
            <a:r>
              <a:rPr lang="en-US" dirty="0">
                <a:hlinkClick r:id="rId3"/>
              </a:rPr>
              <a:t>Counseling Center Website</a:t>
            </a:r>
            <a:endParaRPr lang="en-US" dirty="0"/>
          </a:p>
          <a:p>
            <a:pPr lvl="2"/>
            <a:r>
              <a:rPr lang="en-US" dirty="0"/>
              <a:t>Literature, videos, links</a:t>
            </a:r>
          </a:p>
          <a:p>
            <a:pPr lvl="1"/>
            <a:r>
              <a:rPr lang="en-US" dirty="0">
                <a:hlinkClick r:id="rId4"/>
              </a:rPr>
              <a:t>Free Mental Health Screenings</a:t>
            </a:r>
            <a:endParaRPr lang="en-US" dirty="0"/>
          </a:p>
          <a:p>
            <a:pPr lvl="2"/>
            <a:r>
              <a:rPr lang="en-US" dirty="0" err="1"/>
              <a:t>Mindcare</a:t>
            </a:r>
            <a:r>
              <a:rPr lang="en-US" dirty="0"/>
              <a:t> Kiosk</a:t>
            </a:r>
          </a:p>
          <a:p>
            <a:pPr lvl="1"/>
            <a:r>
              <a:rPr lang="en-US" dirty="0">
                <a:hlinkClick r:id="rId5"/>
              </a:rPr>
              <a:t>Off Campus Referral Support</a:t>
            </a:r>
            <a:endParaRPr lang="en-US" dirty="0"/>
          </a:p>
          <a:p>
            <a:pPr lvl="2"/>
            <a:r>
              <a:rPr lang="en-US" dirty="0"/>
              <a:t>Thriving Campus</a:t>
            </a:r>
          </a:p>
          <a:p>
            <a:pPr lvl="1"/>
            <a:r>
              <a:rPr lang="en-US" dirty="0">
                <a:hlinkClick r:id="rId6"/>
              </a:rPr>
              <a:t>Online Peer Support</a:t>
            </a:r>
            <a:endParaRPr lang="en-US" dirty="0"/>
          </a:p>
          <a:p>
            <a:pPr lvl="2"/>
            <a:r>
              <a:rPr lang="en-US" dirty="0" err="1"/>
              <a:t>Togetherall</a:t>
            </a:r>
            <a:endParaRPr lang="en-US" dirty="0"/>
          </a:p>
          <a:p>
            <a:pPr lvl="1"/>
            <a:r>
              <a:rPr lang="en-US" dirty="0">
                <a:hlinkClick r:id="rId7"/>
              </a:rPr>
              <a:t>Self-Help App</a:t>
            </a:r>
            <a:endParaRPr lang="en-US" dirty="0"/>
          </a:p>
          <a:p>
            <a:pPr lvl="2"/>
            <a:r>
              <a:rPr lang="en-US" dirty="0" err="1"/>
              <a:t>Welltrack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08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Counseling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campus services</a:t>
            </a:r>
          </a:p>
          <a:p>
            <a:pPr lvl="1"/>
            <a:r>
              <a:rPr lang="en-US" dirty="0">
                <a:hlinkClick r:id="rId3"/>
              </a:rPr>
              <a:t>UMC/Betty Shirley Clinic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SHC – psychiatry</a:t>
            </a:r>
            <a:endParaRPr lang="en-US" dirty="0"/>
          </a:p>
          <a:p>
            <a:pPr lvl="1"/>
            <a:r>
              <a:rPr lang="en-US" dirty="0"/>
              <a:t>Training clinics</a:t>
            </a:r>
          </a:p>
          <a:p>
            <a:pPr lvl="2"/>
            <a:r>
              <a:rPr lang="en-US" dirty="0">
                <a:hlinkClick r:id="rId5"/>
              </a:rPr>
              <a:t>Psychology Clinic</a:t>
            </a:r>
            <a:endParaRPr lang="en-US" dirty="0"/>
          </a:p>
          <a:p>
            <a:pPr lvl="2"/>
            <a:r>
              <a:rPr lang="en-US" dirty="0">
                <a:hlinkClick r:id="rId6"/>
              </a:rPr>
              <a:t>Capstone Family Therapy Clinic</a:t>
            </a:r>
            <a:endParaRPr lang="en-US" dirty="0"/>
          </a:p>
          <a:p>
            <a:pPr lvl="1"/>
            <a:r>
              <a:rPr lang="en-US" dirty="0"/>
              <a:t>Specialized support</a:t>
            </a:r>
          </a:p>
          <a:p>
            <a:pPr lvl="2"/>
            <a:r>
              <a:rPr lang="en-US" dirty="0">
                <a:hlinkClick r:id="rId7"/>
              </a:rPr>
              <a:t>Women and Gender Resource Center</a:t>
            </a:r>
            <a:endParaRPr lang="en-US" dirty="0"/>
          </a:p>
          <a:p>
            <a:pPr lvl="2"/>
            <a:r>
              <a:rPr lang="en-US" dirty="0">
                <a:hlinkClick r:id="rId8"/>
              </a:rPr>
              <a:t>Collegiate Recovery and Intervention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647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Counseling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faculty can support the Counseling Center</a:t>
            </a:r>
          </a:p>
          <a:p>
            <a:pPr lvl="1"/>
            <a:r>
              <a:rPr lang="en-US" dirty="0"/>
              <a:t>Advocate for accurate information</a:t>
            </a:r>
          </a:p>
          <a:p>
            <a:pPr lvl="2"/>
            <a:r>
              <a:rPr lang="en-US" dirty="0"/>
              <a:t>If you have a concern, call the center</a:t>
            </a:r>
          </a:p>
          <a:p>
            <a:pPr lvl="1"/>
            <a:r>
              <a:rPr lang="en-US" dirty="0"/>
              <a:t>Advocate for institutional support</a:t>
            </a:r>
          </a:p>
          <a:p>
            <a:pPr lvl="1"/>
            <a:r>
              <a:rPr lang="en-US" dirty="0"/>
              <a:t>Engage in training – We all play a part in building a healthy community</a:t>
            </a:r>
          </a:p>
          <a:p>
            <a:pPr lvl="2"/>
            <a:r>
              <a:rPr lang="en-US" dirty="0"/>
              <a:t>Department liaisons</a:t>
            </a:r>
          </a:p>
        </p:txBody>
      </p:sp>
    </p:spTree>
    <p:extLst>
      <p:ext uri="{BB962C8B-B14F-4D97-AF65-F5344CB8AC3E}">
        <p14:creationId xmlns:p14="http://schemas.microsoft.com/office/powerpoint/2010/main" val="1637696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UA PowerpointTemp-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/>
              <a:t>Counseling Center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Level of urgency and access channels</a:t>
            </a:r>
          </a:p>
          <a:p>
            <a:pPr lvl="1"/>
            <a:r>
              <a:rPr lang="en-US" dirty="0"/>
              <a:t>Non-urgent</a:t>
            </a:r>
          </a:p>
          <a:p>
            <a:pPr lvl="2"/>
            <a:r>
              <a:rPr lang="en-US" dirty="0"/>
              <a:t>Same-day consult</a:t>
            </a:r>
          </a:p>
          <a:p>
            <a:pPr lvl="2"/>
            <a:r>
              <a:rPr lang="en-US" dirty="0"/>
              <a:t>Screening appointment</a:t>
            </a:r>
          </a:p>
          <a:p>
            <a:pPr lvl="2"/>
            <a:r>
              <a:rPr lang="en-US" dirty="0"/>
              <a:t>Online/supplemental services</a:t>
            </a:r>
          </a:p>
          <a:p>
            <a:pPr lvl="1"/>
            <a:r>
              <a:rPr lang="en-US" dirty="0"/>
              <a:t>Urgent</a:t>
            </a:r>
          </a:p>
          <a:p>
            <a:pPr lvl="2"/>
            <a:r>
              <a:rPr lang="en-US" dirty="0"/>
              <a:t>Same-day consult</a:t>
            </a:r>
          </a:p>
          <a:p>
            <a:pPr lvl="1"/>
            <a:r>
              <a:rPr lang="en-US" dirty="0"/>
              <a:t>Crisis</a:t>
            </a:r>
          </a:p>
          <a:p>
            <a:pPr lvl="2"/>
            <a:r>
              <a:rPr lang="en-US" dirty="0"/>
              <a:t>Walk-in/call same day</a:t>
            </a:r>
          </a:p>
          <a:p>
            <a:pPr lvl="2"/>
            <a:r>
              <a:rPr lang="en-US" dirty="0"/>
              <a:t>Crisis on-call counselor</a:t>
            </a:r>
          </a:p>
          <a:p>
            <a:r>
              <a:rPr lang="en-US" dirty="0"/>
              <a:t>Student of Concern Report – </a:t>
            </a:r>
            <a:r>
              <a:rPr lang="en-US" dirty="0">
                <a:hlinkClick r:id="rId3"/>
              </a:rPr>
              <a:t>Student Care and Wellbeing</a:t>
            </a:r>
            <a:endParaRPr lang="en-US" dirty="0"/>
          </a:p>
          <a:p>
            <a:r>
              <a:rPr lang="en-US" dirty="0"/>
              <a:t>We can help triage this. When in doubt</a:t>
            </a:r>
            <a:r>
              <a:rPr lang="en-US"/>
              <a:t>, call!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590854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1933</TotalTime>
  <Words>242</Words>
  <Application>Microsoft Macintosh PowerPoint</Application>
  <PresentationFormat>Widescreen</PresentationFormat>
  <Paragraphs>60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1_Office Theme</vt:lpstr>
      <vt:lpstr>2_Office Theme</vt:lpstr>
      <vt:lpstr>PowerPoint Presentation</vt:lpstr>
      <vt:lpstr>Overview of Counseling Center</vt:lpstr>
      <vt:lpstr>Counseling Center Services</vt:lpstr>
      <vt:lpstr>Counseling Center Services</vt:lpstr>
      <vt:lpstr>Counseling Center Services</vt:lpstr>
      <vt:lpstr>Counseling Center Services</vt:lpstr>
      <vt:lpstr>Counseling Center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Vander Wal, Greg</dc:creator>
  <cp:lastModifiedBy>Chapman Greer</cp:lastModifiedBy>
  <cp:revision>17</cp:revision>
  <dcterms:created xsi:type="dcterms:W3CDTF">2020-10-21T13:56:04Z</dcterms:created>
  <dcterms:modified xsi:type="dcterms:W3CDTF">2023-02-23T02:26:03Z</dcterms:modified>
</cp:coreProperties>
</file>