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7" r:id="rId5"/>
    <p:sldId id="269" r:id="rId6"/>
    <p:sldId id="258" r:id="rId7"/>
    <p:sldId id="259" r:id="rId8"/>
    <p:sldId id="264" r:id="rId9"/>
    <p:sldId id="265" r:id="rId10"/>
    <p:sldId id="266" r:id="rId11"/>
    <p:sldId id="260" r:id="rId12"/>
    <p:sldId id="262" r:id="rId13"/>
    <p:sldId id="261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4A3B-9DEA-BB48-ED3D-67764255E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FE2E9-7725-1A32-869E-46C90DEF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E1FC-4CD9-2CB6-6398-8BFE8359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C1C2D-3FBC-6CBE-AD69-66EB092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3F05-3DA2-EFF7-590B-CBD29E7D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AF41-3292-6870-D6A4-0EA60FE5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0B6F6-A69C-CB3F-6CE2-BF6F1E414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C54C9-DB50-89D0-4C15-BD1CA393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50C28-923D-3689-2067-2A115424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F55E0-CBC1-2D08-F6E0-C29E1131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9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B6ECB-E9C4-5A37-8F11-2FD0F401B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A01A-4052-B68E-5B4A-70F6FFE09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2E0A-5A33-50A0-CE8D-B6AAEDB9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0FE-128F-879F-7DB8-D800A77E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38C1-FDE8-ADEB-3901-A7ACF64E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C56E-A812-F696-3780-9BCE4A8A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56C7-DA71-07DB-7FAA-AC534325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D61C-3F93-A91C-4F45-8998778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BF6EE-C1F0-62E1-A70D-979A9E3A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2A5FF-2C66-D43F-2575-BF565EA0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CE55-F8B7-A88E-E6A6-3A51CCFB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71BD2-6403-4E33-335C-7FFA61505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DCA1-EE6C-E9F8-7289-FA982431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BD8C9-5C73-C35E-AE59-90A39565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13CD-EF7C-A6AD-1D50-F114720E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1B5C-F34E-252C-A98B-134444EC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27F4C-D179-C221-01B8-3EA0BE750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E7D2-98E6-F244-2FF8-92591B8BB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2CC4C-F61E-6C38-7661-931E8ABB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F56AF-23B6-A0C1-E6A8-9EAEACB3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A8E77-222F-CD13-789B-16093289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B77B-7E4C-B0C9-470A-620647F9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5410A-88F5-5FC3-31CB-A2364F52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12DB3-17D7-E56A-65F1-72B830E66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C2329-9962-3ADE-0E8F-F7CF0A524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C6296-B37F-F128-FA3C-6F3DEDF1B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A55EF-0E8E-8053-5B1E-76E5356B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2D779-E676-E6D7-8747-63FDE241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254-C39B-A043-8E70-C4C3BBA3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5BFD-95C4-14AC-1450-35C47496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4C958-4E01-D9E3-F46E-42F92344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1441E-124E-377D-356C-FB0A12C4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71D1E-AE2D-82C6-E1CC-E718A55D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3503D-2E32-D95F-EE9A-0ADCC5CC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E4595-D4D4-5B9C-476A-64456DB4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C1185-6880-E7A1-D2CB-4CFE49ED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C5DC-1364-F9A6-2F8A-753A4A61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83E5-5D31-A4C8-DE4C-9305EFE3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E2FD4-43A6-42DA-292F-C09BC2ED3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7C938-7128-E742-EF34-75791CF0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17F2A-3EF7-AB83-5BD7-DC76967E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20929-B374-1441-AE0E-87EB02A2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B460-2F4B-8164-AEF8-68242C0B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AD728-520A-B66E-E1EA-770514B8F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59249-EBCD-397E-38BE-0C6D1C7A3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637E9-5E11-12B6-CBEC-36EC5FF3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CC570-2EEB-5C21-7C67-5C1DA0E0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C7AE5-7C76-904F-C735-EEA4B42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980699-8007-D0A3-793C-29530087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ED18-A588-C4BF-5E95-0FDEA1B6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45B71-53CC-34FE-AF52-1F28F112F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31D8-8A22-4A61-A88C-98C485F2E29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0F63-7E05-A308-FC2C-DC3299E5E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A036-589E-9740-DBA8-C4DD5ED2C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C8A8C-19AC-4B79-AC00-144F6FD59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premlerin neden olduğu maddi kayıp ne kadar? | Hatay Umut Sigorta">
            <a:extLst>
              <a:ext uri="{FF2B5EF4-FFF2-40B4-BE49-F238E27FC236}">
                <a16:creationId xmlns:a16="http://schemas.microsoft.com/office/drawing/2014/main" id="{B37938A4-3F14-C221-DC6D-F66140FF7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8" r="13818" b="228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B792F-9DB6-3CF3-BA59-110E9D92A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2/6/2023 </a:t>
            </a:r>
            <a:r>
              <a:rPr lang="en-US" sz="4400" dirty="0" err="1"/>
              <a:t>Turkiye</a:t>
            </a:r>
            <a:r>
              <a:rPr lang="en-US" sz="4400" dirty="0"/>
              <a:t> Earthquakes and Relief Efforts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696F3-9688-4333-919E-4FB7E5790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Dr. Mesut Yavuz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35A5-AF9A-796E-5D7B-0D593C44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22" y="3553428"/>
            <a:ext cx="3928941" cy="12778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Temporary Housing</a:t>
            </a:r>
          </a:p>
        </p:txBody>
      </p:sp>
      <p:pic>
        <p:nvPicPr>
          <p:cNvPr id="6" name="Content Placeholder 5" descr="A picture containing sky, ground, outdoor, dirt&#10;&#10;Description automatically generated">
            <a:extLst>
              <a:ext uri="{FF2B5EF4-FFF2-40B4-BE49-F238E27FC236}">
                <a16:creationId xmlns:a16="http://schemas.microsoft.com/office/drawing/2014/main" id="{C011228E-D45F-D754-5DED-DF94E5CF2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0" b="1180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6E6F-C468-FD49-F8C7-8AF9E5642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158" y="3972769"/>
            <a:ext cx="936777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/>
              <a:t>AFAD alone put up 51K tents</a:t>
            </a:r>
          </a:p>
          <a:p>
            <a:r>
              <a:rPr lang="en-US" sz="2600" dirty="0"/>
              <a:t>Thousand of containers planned, some have already been shipped</a:t>
            </a:r>
          </a:p>
        </p:txBody>
      </p:sp>
    </p:spTree>
    <p:extLst>
      <p:ext uri="{BB962C8B-B14F-4D97-AF65-F5344CB8AC3E}">
        <p14:creationId xmlns:p14="http://schemas.microsoft.com/office/powerpoint/2010/main" val="65311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utensils and bowls">
            <a:extLst>
              <a:ext uri="{FF2B5EF4-FFF2-40B4-BE49-F238E27FC236}">
                <a16:creationId xmlns:a16="http://schemas.microsoft.com/office/drawing/2014/main" id="{185E2701-35AD-D45F-1906-6BE295DBA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9742" b="42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D9E2A-DA5B-9392-43FC-FE41EAF4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7026083" cy="1828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else is being provided /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23C4-1333-BB8A-946A-7D2B908C3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103" y="2324100"/>
            <a:ext cx="7448041" cy="3875087"/>
          </a:xfrm>
        </p:spPr>
        <p:txBody>
          <a:bodyPr>
            <a:normAutofit/>
          </a:bodyPr>
          <a:lstStyle/>
          <a:p>
            <a:r>
              <a:rPr lang="en-US" sz="2200" dirty="0"/>
              <a:t>Food</a:t>
            </a:r>
          </a:p>
          <a:p>
            <a:r>
              <a:rPr lang="en-US" sz="2200" dirty="0"/>
              <a:t>Clothing</a:t>
            </a:r>
          </a:p>
          <a:p>
            <a:r>
              <a:rPr lang="en-US" sz="2200" dirty="0"/>
              <a:t>Heaters</a:t>
            </a:r>
          </a:p>
          <a:p>
            <a:r>
              <a:rPr lang="en-US" sz="2200" dirty="0"/>
              <a:t>Portable toilets</a:t>
            </a:r>
          </a:p>
          <a:p>
            <a:r>
              <a:rPr lang="en-US" sz="2200" dirty="0"/>
              <a:t>Personal hygiene products</a:t>
            </a:r>
          </a:p>
          <a:p>
            <a:r>
              <a:rPr lang="en-US" sz="2200" dirty="0"/>
              <a:t> . . . </a:t>
            </a:r>
          </a:p>
          <a:p>
            <a:r>
              <a:rPr lang="en-US" sz="2200" dirty="0"/>
              <a:t>Basically, anything and everything one needs to restart living</a:t>
            </a:r>
          </a:p>
          <a:p>
            <a:endParaRPr lang="en-US" sz="24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948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1084-78D6-84F3-8D34-63145C8D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Volunteers, donors and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1961-0398-403D-8E65-D60AC1ABA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Haluk</a:t>
            </a:r>
            <a:r>
              <a:rPr lang="en-US" dirty="0"/>
              <a:t> </a:t>
            </a:r>
            <a:r>
              <a:rPr lang="en-US" dirty="0" err="1"/>
              <a:t>Levent</a:t>
            </a:r>
            <a:r>
              <a:rPr lang="en-US" dirty="0"/>
              <a:t> &amp; </a:t>
            </a:r>
            <a:r>
              <a:rPr lang="en-US" dirty="0" err="1"/>
              <a:t>Ahbap</a:t>
            </a:r>
            <a:endParaRPr lang="en-US" dirty="0"/>
          </a:p>
          <a:p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Firat</a:t>
            </a:r>
            <a:r>
              <a:rPr lang="en-US" dirty="0"/>
              <a:t> &amp; the map of needs</a:t>
            </a:r>
          </a:p>
          <a:p>
            <a:r>
              <a:rPr lang="en-US" dirty="0"/>
              <a:t>Salt Bae</a:t>
            </a:r>
          </a:p>
          <a:p>
            <a:r>
              <a:rPr lang="en-US" dirty="0"/>
              <a:t>Professional sports teams &amp; The media</a:t>
            </a:r>
          </a:p>
          <a:p>
            <a:r>
              <a:rPr lang="en-US" dirty="0" err="1"/>
              <a:t>Caffè</a:t>
            </a:r>
            <a:r>
              <a:rPr lang="en-US" dirty="0"/>
              <a:t> </a:t>
            </a:r>
            <a:r>
              <a:rPr lang="en-US" dirty="0" err="1"/>
              <a:t>Sospeso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suspended </a:t>
            </a:r>
            <a:r>
              <a:rPr lang="en-US" dirty="0"/>
              <a:t>rent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erson holding a guitar&#10;&#10;Description automatically generated">
            <a:extLst>
              <a:ext uri="{FF2B5EF4-FFF2-40B4-BE49-F238E27FC236}">
                <a16:creationId xmlns:a16="http://schemas.microsoft.com/office/drawing/2014/main" id="{3846A0AF-FEDA-8916-6376-2A54D5AA2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51" y="136357"/>
            <a:ext cx="3108662" cy="3108662"/>
          </a:xfrm>
          <a:prstGeom prst="rect">
            <a:avLst/>
          </a:prstGeom>
        </p:spPr>
      </p:pic>
      <p:pic>
        <p:nvPicPr>
          <p:cNvPr id="5" name="Picture 4" descr="A person wearing a yellow jacket&#10;&#10;Description automatically generated with low confidence">
            <a:extLst>
              <a:ext uri="{FF2B5EF4-FFF2-40B4-BE49-F238E27FC236}">
                <a16:creationId xmlns:a16="http://schemas.microsoft.com/office/drawing/2014/main" id="{407BDC5A-9234-39F5-23DA-8E876B9F5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99" y="4565852"/>
            <a:ext cx="3801991" cy="2177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A4F20-A2C2-A262-051F-E05938ADA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745" y="3979438"/>
            <a:ext cx="4338467" cy="2878562"/>
          </a:xfrm>
          <a:prstGeom prst="rect">
            <a:avLst/>
          </a:prstGeom>
        </p:spPr>
      </p:pic>
      <p:pic>
        <p:nvPicPr>
          <p:cNvPr id="11" name="Picture 10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F7BD74A1-0848-7EDE-6740-3D207A66E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" y="4439617"/>
            <a:ext cx="4338466" cy="24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CCA7A44-C402-43A4-2C4C-D4BC62BF4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/>
          <a:stretch/>
        </p:blipFill>
        <p:spPr>
          <a:xfrm>
            <a:off x="131176" y="209337"/>
            <a:ext cx="9079334" cy="64393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F53F2-60FC-4509-9106-821A52B8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955" y="267145"/>
            <a:ext cx="4239843" cy="1899912"/>
          </a:xfrm>
        </p:spPr>
        <p:txBody>
          <a:bodyPr>
            <a:normAutofit/>
          </a:bodyPr>
          <a:lstStyle/>
          <a:p>
            <a:r>
              <a:rPr lang="en-US" sz="4000" dirty="0"/>
              <a:t>Foreign Donations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FCF8-4D35-5700-23EF-52DD00F8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80" y="2931913"/>
            <a:ext cx="4239844" cy="3742762"/>
          </a:xfrm>
        </p:spPr>
        <p:txBody>
          <a:bodyPr>
            <a:normAutofit/>
          </a:bodyPr>
          <a:lstStyle/>
          <a:p>
            <a:r>
              <a:rPr lang="en-US" sz="1900" dirty="0"/>
              <a:t>Countries</a:t>
            </a:r>
          </a:p>
          <a:p>
            <a:pPr lvl="1"/>
            <a:r>
              <a:rPr lang="en-US" sz="1900" dirty="0"/>
              <a:t>US: $19M</a:t>
            </a:r>
          </a:p>
          <a:p>
            <a:r>
              <a:rPr lang="en-US" sz="1900" dirty="0"/>
              <a:t>Organizations</a:t>
            </a:r>
          </a:p>
          <a:p>
            <a:pPr lvl="1"/>
            <a:r>
              <a:rPr lang="en-US" sz="1900" dirty="0"/>
              <a:t>Companies</a:t>
            </a:r>
          </a:p>
          <a:p>
            <a:pPr lvl="1"/>
            <a:r>
              <a:rPr lang="en-US" sz="1900" dirty="0"/>
              <a:t>Charities</a:t>
            </a:r>
          </a:p>
          <a:p>
            <a:pPr lvl="1"/>
            <a:r>
              <a:rPr lang="en-US" sz="1900" dirty="0"/>
              <a:t>Sports leagues </a:t>
            </a:r>
          </a:p>
          <a:p>
            <a:pPr lvl="2"/>
            <a:r>
              <a:rPr lang="en-US" sz="1900" dirty="0"/>
              <a:t>€25M from the Netherlands</a:t>
            </a:r>
          </a:p>
          <a:p>
            <a:r>
              <a:rPr lang="en-US" sz="1900" dirty="0"/>
              <a:t>Individuals</a:t>
            </a:r>
          </a:p>
          <a:p>
            <a:pPr lvl="1"/>
            <a:r>
              <a:rPr lang="en-US" sz="1900" dirty="0" err="1"/>
              <a:t>Merih</a:t>
            </a:r>
            <a:r>
              <a:rPr lang="en-US" sz="1900" dirty="0"/>
              <a:t> </a:t>
            </a:r>
            <a:r>
              <a:rPr lang="en-US" sz="1900" dirty="0" err="1"/>
              <a:t>Demiral</a:t>
            </a:r>
            <a:r>
              <a:rPr lang="en-US" sz="1900" dirty="0"/>
              <a:t> raised 7.5M Liras</a:t>
            </a:r>
          </a:p>
        </p:txBody>
      </p:sp>
    </p:spTree>
    <p:extLst>
      <p:ext uri="{BB962C8B-B14F-4D97-AF65-F5344CB8AC3E}">
        <p14:creationId xmlns:p14="http://schemas.microsoft.com/office/powerpoint/2010/main" val="74303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C40CF-A73A-0458-4BD1-E7E5CF2C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253580" cy="847809"/>
          </a:xfrm>
        </p:spPr>
        <p:txBody>
          <a:bodyPr anchor="b">
            <a:normAutofit/>
          </a:bodyPr>
          <a:lstStyle/>
          <a:p>
            <a:r>
              <a:rPr lang="en-US" sz="5400" dirty="0"/>
              <a:t>Every $ counts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CB49-389B-12B2-B6CB-54F6FDBD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70" y="2801448"/>
            <a:ext cx="4751292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Donate</a:t>
            </a:r>
          </a:p>
          <a:p>
            <a:pPr lvl="1"/>
            <a:r>
              <a:rPr lang="en-US" sz="2200" dirty="0"/>
              <a:t>Both short- and medium-term</a:t>
            </a:r>
          </a:p>
          <a:p>
            <a:r>
              <a:rPr lang="en-US" sz="2200" dirty="0"/>
              <a:t>Bridge to </a:t>
            </a:r>
            <a:r>
              <a:rPr lang="en-US" sz="2200" dirty="0" err="1"/>
              <a:t>Turkiye</a:t>
            </a:r>
            <a:r>
              <a:rPr lang="en-US" sz="2200" dirty="0"/>
              <a:t> fund</a:t>
            </a:r>
          </a:p>
          <a:p>
            <a:pPr lvl="1"/>
            <a:r>
              <a:rPr lang="en-US" sz="2200" dirty="0"/>
              <a:t>Partnering with </a:t>
            </a:r>
            <a:r>
              <a:rPr lang="en-US" sz="2200" dirty="0" err="1"/>
              <a:t>Haluk</a:t>
            </a:r>
            <a:r>
              <a:rPr lang="en-US" sz="2200" dirty="0"/>
              <a:t> </a:t>
            </a:r>
            <a:r>
              <a:rPr lang="en-US" sz="2200" dirty="0" err="1"/>
              <a:t>Levent’s</a:t>
            </a:r>
            <a:r>
              <a:rPr lang="en-US" sz="2200" dirty="0"/>
              <a:t> </a:t>
            </a:r>
            <a:r>
              <a:rPr lang="en-US" sz="2200" dirty="0" err="1"/>
              <a:t>Ahbap</a:t>
            </a:r>
            <a:r>
              <a:rPr lang="en-US" sz="2200" dirty="0"/>
              <a:t> in the short term</a:t>
            </a:r>
          </a:p>
        </p:txBody>
      </p:sp>
      <p:pic>
        <p:nvPicPr>
          <p:cNvPr id="5" name="Picture 4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F87276FC-3719-E218-8ED5-2585467A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87329"/>
            <a:ext cx="6903720" cy="3638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5C436-61BC-47A8-D913-09438E580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33" y="4456253"/>
            <a:ext cx="1997841" cy="2298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E2B0D-F4A4-17B8-C24E-D693CAE6708E}"/>
              </a:ext>
            </a:extLst>
          </p:cNvPr>
          <p:cNvSpPr txBox="1"/>
          <p:nvPr/>
        </p:nvSpPr>
        <p:spPr>
          <a:xfrm>
            <a:off x="10695006" y="4710896"/>
            <a:ext cx="648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lives</a:t>
            </a:r>
          </a:p>
        </p:txBody>
      </p:sp>
    </p:spTree>
    <p:extLst>
      <p:ext uri="{BB962C8B-B14F-4D97-AF65-F5344CB8AC3E}">
        <p14:creationId xmlns:p14="http://schemas.microsoft.com/office/powerpoint/2010/main" val="339347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6C668-2C2C-34B0-498D-BFC6CB00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77687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What’s been done at UA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39F7-1EA1-F3E4-860A-7A5AC328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3" y="2838174"/>
            <a:ext cx="4881044" cy="3320668"/>
          </a:xfrm>
        </p:spPr>
        <p:txBody>
          <a:bodyPr>
            <a:normAutofit/>
          </a:bodyPr>
          <a:lstStyle/>
          <a:p>
            <a:r>
              <a:rPr lang="en-US" sz="1700" dirty="0"/>
              <a:t>Turkish Student Association (TSA) set up an information desk at the Student Center</a:t>
            </a:r>
          </a:p>
          <a:p>
            <a:r>
              <a:rPr lang="en-US" sz="1700" dirty="0"/>
              <a:t>An event has been planned for 2/28/23 @ Gorgas Library</a:t>
            </a:r>
          </a:p>
          <a:p>
            <a:pPr lvl="1"/>
            <a:r>
              <a:rPr lang="en-US" sz="1700" dirty="0"/>
              <a:t>6:00-7:30PM, Yellowhammer Room</a:t>
            </a:r>
          </a:p>
          <a:p>
            <a:r>
              <a:rPr lang="en-US" sz="1700" dirty="0"/>
              <a:t>Dr. Ibrahim </a:t>
            </a:r>
            <a:r>
              <a:rPr lang="en-US" sz="1700" dirty="0" err="1"/>
              <a:t>Çemen</a:t>
            </a:r>
            <a:r>
              <a:rPr lang="en-US" sz="1700" dirty="0"/>
              <a:t> (of the Department of Geological Sciences) and others have given interviews and appeared on local TV news</a:t>
            </a:r>
          </a:p>
          <a:p>
            <a:pPr lvl="1"/>
            <a:r>
              <a:rPr lang="en-US" sz="1700" dirty="0"/>
              <a:t>An example: https://www.wvua23.com/</a:t>
            </a:r>
            <a:r>
              <a:rPr lang="en-US" sz="1700" dirty="0" err="1"/>
              <a:t>alabama</a:t>
            </a:r>
            <a:r>
              <a:rPr lang="en-US" sz="1700" dirty="0"/>
              <a:t>-students-raise-money-for-turkey-earthquake-relief/ </a:t>
            </a:r>
          </a:p>
        </p:txBody>
      </p:sp>
      <p:pic>
        <p:nvPicPr>
          <p:cNvPr id="5" name="Picture 4" descr="A picture containing indoor, person, ceiling, floor&#10;&#10;Description automatically generated">
            <a:extLst>
              <a:ext uri="{FF2B5EF4-FFF2-40B4-BE49-F238E27FC236}">
                <a16:creationId xmlns:a16="http://schemas.microsoft.com/office/drawing/2014/main" id="{10AA2F9B-D67B-EA35-B8F4-0C7F7EFE5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r="-1" b="81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283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10" y="147711"/>
            <a:ext cx="5012409" cy="6473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8191" y="334109"/>
            <a:ext cx="447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Earthquakes are a fact of life in the Eastern Mediterranean Region</a:t>
            </a:r>
          </a:p>
        </p:txBody>
      </p:sp>
    </p:spTree>
    <p:extLst>
      <p:ext uri="{BB962C8B-B14F-4D97-AF65-F5344CB8AC3E}">
        <p14:creationId xmlns:p14="http://schemas.microsoft.com/office/powerpoint/2010/main" val="285902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U book figure 1 w flts and eqs.jpg"/>
          <p:cNvPicPr>
            <a:picLocks noChangeAspect="1"/>
          </p:cNvPicPr>
          <p:nvPr/>
        </p:nvPicPr>
        <p:blipFill>
          <a:blip r:embed="rId2" cstate="print"/>
          <a:srcRect l="3987" t="11111" r="3987" b="35556"/>
          <a:stretch>
            <a:fillRect/>
          </a:stretch>
        </p:blipFill>
        <p:spPr>
          <a:xfrm>
            <a:off x="760587" y="191130"/>
            <a:ext cx="8654681" cy="6490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E8E62-1B9A-4BAD-815E-74EB297EBBA5}"/>
              </a:ext>
            </a:extLst>
          </p:cNvPr>
          <p:cNvSpPr txBox="1"/>
          <p:nvPr/>
        </p:nvSpPr>
        <p:spPr>
          <a:xfrm>
            <a:off x="9255760" y="6403112"/>
            <a:ext cx="277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Çemen and Yilmaz,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6109" y="719247"/>
            <a:ext cx="2138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Earthquakes of the Eastern Mediterranean Region between 1900-1999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EE054-2FEA-45C2-9F92-1F15D1E57A80}"/>
              </a:ext>
            </a:extLst>
          </p:cNvPr>
          <p:cNvSpPr/>
          <p:nvPr/>
        </p:nvSpPr>
        <p:spPr>
          <a:xfrm>
            <a:off x="6079977" y="2475411"/>
            <a:ext cx="634332" cy="1084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5698-9B33-9857-2D15-EB773376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793" y="407988"/>
            <a:ext cx="8634413" cy="1325563"/>
          </a:xfrm>
        </p:spPr>
        <p:txBody>
          <a:bodyPr/>
          <a:lstStyle/>
          <a:p>
            <a:r>
              <a:rPr lang="en-US" b="1" dirty="0"/>
              <a:t>The Earthquakes of February 6, 2023</a:t>
            </a:r>
          </a:p>
        </p:txBody>
      </p:sp>
      <p:pic>
        <p:nvPicPr>
          <p:cNvPr id="8" name="Content Placeholder 7" descr="A picture containing timeline">
            <a:extLst>
              <a:ext uri="{FF2B5EF4-FFF2-40B4-BE49-F238E27FC236}">
                <a16:creationId xmlns:a16="http://schemas.microsoft.com/office/drawing/2014/main" id="{0681856B-F126-1B40-485B-A00B4775E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b="26803"/>
          <a:stretch/>
        </p:blipFill>
        <p:spPr>
          <a:xfrm>
            <a:off x="791900" y="1273215"/>
            <a:ext cx="10342944" cy="5467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655F91-713F-2593-D3BD-99AE89596343}"/>
              </a:ext>
            </a:extLst>
          </p:cNvPr>
          <p:cNvSpPr txBox="1"/>
          <p:nvPr/>
        </p:nvSpPr>
        <p:spPr>
          <a:xfrm>
            <a:off x="5127586" y="4767029"/>
            <a:ext cx="701425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There have been only 3 earthquakes in the continental US since 1950 of comparable magnitudes*: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1952 California 7.7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1959 Montana 7.7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1992 California 7.6</a:t>
            </a:r>
          </a:p>
          <a:p>
            <a:r>
              <a:rPr lang="en-US" dirty="0"/>
              <a:t>* Data from https://www.ngdc.noaa.gov/hazel/view/hazards/earthquake/event-data</a:t>
            </a:r>
          </a:p>
        </p:txBody>
      </p:sp>
    </p:spTree>
    <p:extLst>
      <p:ext uri="{BB962C8B-B14F-4D97-AF65-F5344CB8AC3E}">
        <p14:creationId xmlns:p14="http://schemas.microsoft.com/office/powerpoint/2010/main" val="5253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b="4210"/>
          <a:stretch/>
        </p:blipFill>
        <p:spPr>
          <a:xfrm>
            <a:off x="1671451" y="706054"/>
            <a:ext cx="8540963" cy="6027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34A7D-E931-4FD0-AECA-01BE646FF28D}"/>
              </a:ext>
            </a:extLst>
          </p:cNvPr>
          <p:cNvSpPr txBox="1"/>
          <p:nvPr/>
        </p:nvSpPr>
        <p:spPr>
          <a:xfrm>
            <a:off x="1613406" y="69450"/>
            <a:ext cx="8637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200" b="1" dirty="0"/>
              <a:t>Earthquakes over Mw=5.0 since 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114522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68F6-D31F-457C-59DB-A05B4135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widespread is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258F-8461-E6E6-16E5-81C0F6A7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744"/>
            <a:ext cx="10515600" cy="4796219"/>
          </a:xfrm>
        </p:spPr>
        <p:txBody>
          <a:bodyPr/>
          <a:lstStyle/>
          <a:p>
            <a:r>
              <a:rPr lang="en-US" dirty="0"/>
              <a:t>10/81 Turkish provinces were impacted</a:t>
            </a:r>
          </a:p>
          <a:p>
            <a:pPr lvl="1"/>
            <a:r>
              <a:rPr lang="en-US" dirty="0"/>
              <a:t>Land area: ~38K mi</a:t>
            </a:r>
            <a:r>
              <a:rPr lang="en-US" baseline="30000" dirty="0"/>
              <a:t>2</a:t>
            </a:r>
            <a:r>
              <a:rPr lang="en-US" dirty="0"/>
              <a:t> &amp; Population: ~13M</a:t>
            </a:r>
          </a:p>
          <a:p>
            <a:r>
              <a:rPr lang="en-US" dirty="0"/>
              <a:t>To put things in perspective</a:t>
            </a:r>
          </a:p>
          <a:p>
            <a:pPr lvl="1"/>
            <a:r>
              <a:rPr lang="en-US" dirty="0"/>
              <a:t>In Alabama, ~5M people live on ~52K mi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ares</a:t>
            </a:r>
            <a:r>
              <a:rPr lang="en-US" dirty="0"/>
              <a:t> affected are roughly twice as big as the country of Switzerland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5783198-E6BD-F60E-820D-2802132B1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8"/>
          <a:stretch/>
        </p:blipFill>
        <p:spPr>
          <a:xfrm>
            <a:off x="9525" y="3429000"/>
            <a:ext cx="12192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69796-1BC6-9E09-FE8D-5B1D1162C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0" r="9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88F42-6647-5F40-F2A4-714071E7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How many people were affected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BD904-FC12-6150-DF21-7EB7A50B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3476623"/>
            <a:ext cx="5741043" cy="3116104"/>
          </a:xfrm>
        </p:spPr>
        <p:txBody>
          <a:bodyPr anchor="ctr">
            <a:normAutofit/>
          </a:bodyPr>
          <a:lstStyle/>
          <a:p>
            <a:r>
              <a:rPr lang="en-US" sz="1400" dirty="0"/>
              <a:t>Of the 13.3 million people</a:t>
            </a:r>
          </a:p>
          <a:p>
            <a:pPr lvl="1"/>
            <a:r>
              <a:rPr lang="en-US" sz="1400" dirty="0"/>
              <a:t>41,156 dead (as of 2/20)</a:t>
            </a:r>
          </a:p>
          <a:p>
            <a:pPr lvl="1"/>
            <a:r>
              <a:rPr lang="en-US" sz="1400" dirty="0"/>
              <a:t>105,505 injured</a:t>
            </a:r>
          </a:p>
          <a:p>
            <a:pPr lvl="1"/>
            <a:r>
              <a:rPr lang="en-US" sz="1400" dirty="0"/>
              <a:t>Relocations</a:t>
            </a:r>
          </a:p>
          <a:p>
            <a:pPr lvl="2"/>
            <a:r>
              <a:rPr lang="en-US" sz="1400" dirty="0"/>
              <a:t>865,000 in tents</a:t>
            </a:r>
          </a:p>
          <a:p>
            <a:pPr lvl="2"/>
            <a:r>
              <a:rPr lang="en-US" sz="1400" dirty="0"/>
              <a:t>23,500 in container homes</a:t>
            </a:r>
          </a:p>
          <a:p>
            <a:pPr lvl="2"/>
            <a:r>
              <a:rPr lang="en-US" sz="1400" dirty="0"/>
              <a:t>376,000 relocated to other provinces and placed into dorms</a:t>
            </a:r>
          </a:p>
          <a:p>
            <a:pPr lvl="2"/>
            <a:r>
              <a:rPr lang="en-US" sz="1400" dirty="0"/>
              <a:t>Many more fled the region on their own</a:t>
            </a:r>
          </a:p>
          <a:p>
            <a:r>
              <a:rPr lang="en-US" sz="1400" dirty="0"/>
              <a:t>Buildings</a:t>
            </a:r>
          </a:p>
          <a:p>
            <a:pPr lvl="1"/>
            <a:r>
              <a:rPr lang="en-US" sz="1400" dirty="0"/>
              <a:t>5,775 collapsed</a:t>
            </a:r>
          </a:p>
          <a:p>
            <a:pPr lvl="1"/>
            <a:r>
              <a:rPr lang="en-US" sz="1400" dirty="0"/>
              <a:t>458K to be demolished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8439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work-clothing&#10;&#10;Description automatically generated">
            <a:extLst>
              <a:ext uri="{FF2B5EF4-FFF2-40B4-BE49-F238E27FC236}">
                <a16:creationId xmlns:a16="http://schemas.microsoft.com/office/drawing/2014/main" id="{9F602435-24FB-BA67-C04C-E7C34FB31D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2D9104-FE54-6C9C-B0ED-E11B81B6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Search &amp; rescue</a:t>
            </a:r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ABA216-5858-1B1C-6541-050E926A5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942" y="3417575"/>
            <a:ext cx="5389147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&gt;250K staff at work</a:t>
            </a:r>
          </a:p>
          <a:p>
            <a:r>
              <a:rPr lang="en-US" sz="1800" dirty="0"/>
              <a:t>&gt;9K foreign rescuers from near 100 countries</a:t>
            </a:r>
          </a:p>
          <a:p>
            <a:r>
              <a:rPr lang="en-US" sz="1800" dirty="0"/>
              <a:t>A family of 3 was rescued in the 296</a:t>
            </a:r>
            <a:r>
              <a:rPr lang="en-US" sz="1800" baseline="30000" dirty="0"/>
              <a:t>th</a:t>
            </a:r>
            <a:r>
              <a:rPr lang="en-US" sz="1800" dirty="0"/>
              <a:t> hour (13</a:t>
            </a:r>
            <a:r>
              <a:rPr lang="en-US" sz="1800" baseline="30000" dirty="0"/>
              <a:t>th</a:t>
            </a:r>
            <a:r>
              <a:rPr lang="en-US" sz="1800" dirty="0"/>
              <a:t> day)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983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utdoor, night&#10;&#10;Description automatically generated">
            <a:extLst>
              <a:ext uri="{FF2B5EF4-FFF2-40B4-BE49-F238E27FC236}">
                <a16:creationId xmlns:a16="http://schemas.microsoft.com/office/drawing/2014/main" id="{D17FD7D4-15A4-CC5C-1E49-E79F929290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07A25-6E33-1DA7-2B94-55C3B7DA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Field Hospitals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5284-F16D-723B-262B-EE9D424FB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77 field hospitals in use throughout the 10 provinces</a:t>
            </a:r>
          </a:p>
          <a:p>
            <a:r>
              <a:rPr lang="en-US" sz="2000" dirty="0"/>
              <a:t>18K doctors</a:t>
            </a:r>
          </a:p>
          <a:p>
            <a:r>
              <a:rPr lang="en-US" sz="2000" dirty="0"/>
              <a:t>144K total personnel</a:t>
            </a:r>
          </a:p>
        </p:txBody>
      </p:sp>
    </p:spTree>
    <p:extLst>
      <p:ext uri="{BB962C8B-B14F-4D97-AF65-F5344CB8AC3E}">
        <p14:creationId xmlns:p14="http://schemas.microsoft.com/office/powerpoint/2010/main" val="1208696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416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Schoolbook</vt:lpstr>
      <vt:lpstr>Wingdings</vt:lpstr>
      <vt:lpstr>Office Theme</vt:lpstr>
      <vt:lpstr>2/6/2023 Turkiye Earthquakes and Relief Efforts </vt:lpstr>
      <vt:lpstr>PowerPoint Presentation</vt:lpstr>
      <vt:lpstr>PowerPoint Presentation</vt:lpstr>
      <vt:lpstr>The Earthquakes of February 6, 2023</vt:lpstr>
      <vt:lpstr>PowerPoint Presentation</vt:lpstr>
      <vt:lpstr>How widespread is the issue?</vt:lpstr>
      <vt:lpstr>How many people were affected</vt:lpstr>
      <vt:lpstr>Search &amp; rescue</vt:lpstr>
      <vt:lpstr>Field Hospitals</vt:lpstr>
      <vt:lpstr>Temporary Housing</vt:lpstr>
      <vt:lpstr>What else is being provided / is needed?</vt:lpstr>
      <vt:lpstr>Volunteers, donors and campaigns</vt:lpstr>
      <vt:lpstr>Foreign Donations</vt:lpstr>
      <vt:lpstr>Every $ counts</vt:lpstr>
      <vt:lpstr>What’s been done at UA</vt:lpstr>
    </vt:vector>
  </TitlesOfParts>
  <Company>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2/6/2023 Earthquakes and Relief Efforts</dc:title>
  <dc:creator>Mesut Yavuz</dc:creator>
  <cp:lastModifiedBy>Pan, Shanlin</cp:lastModifiedBy>
  <cp:revision>11</cp:revision>
  <dcterms:created xsi:type="dcterms:W3CDTF">2023-02-14T14:27:55Z</dcterms:created>
  <dcterms:modified xsi:type="dcterms:W3CDTF">2023-02-22T02:54:45Z</dcterms:modified>
</cp:coreProperties>
</file>